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1"/>
  </p:notesMasterIdLst>
  <p:handoutMasterIdLst>
    <p:handoutMasterId r:id="rId22"/>
  </p:handoutMasterIdLst>
  <p:sldIdLst>
    <p:sldId id="256" r:id="rId2"/>
    <p:sldId id="257" r:id="rId3"/>
    <p:sldId id="281" r:id="rId4"/>
    <p:sldId id="277" r:id="rId5"/>
    <p:sldId id="299" r:id="rId6"/>
    <p:sldId id="282" r:id="rId7"/>
    <p:sldId id="283" r:id="rId8"/>
    <p:sldId id="300" r:id="rId9"/>
    <p:sldId id="301" r:id="rId10"/>
    <p:sldId id="279" r:id="rId11"/>
    <p:sldId id="302" r:id="rId12"/>
    <p:sldId id="303" r:id="rId13"/>
    <p:sldId id="304" r:id="rId14"/>
    <p:sldId id="258" r:id="rId15"/>
    <p:sldId id="291" r:id="rId16"/>
    <p:sldId id="286" r:id="rId17"/>
    <p:sldId id="292" r:id="rId18"/>
    <p:sldId id="265" r:id="rId19"/>
    <p:sldId id="297" r:id="rId2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Arial" charset="0"/>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Arial" charset="0"/>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Arial" charset="0"/>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Arial" charset="0"/>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80808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37" autoAdjust="0"/>
    <p:restoredTop sz="86392" autoAdjust="0"/>
  </p:normalViewPr>
  <p:slideViewPr>
    <p:cSldViewPr>
      <p:cViewPr varScale="1">
        <p:scale>
          <a:sx n="198" d="100"/>
          <a:sy n="198" d="100"/>
        </p:scale>
        <p:origin x="2248" y="184"/>
      </p:cViewPr>
      <p:guideLst>
        <p:guide orient="horz" pos="2160"/>
        <p:guide pos="2880"/>
      </p:guideLst>
    </p:cSldViewPr>
  </p:slideViewPr>
  <p:outlineViewPr>
    <p:cViewPr>
      <p:scale>
        <a:sx n="33" d="100"/>
        <a:sy n="33" d="100"/>
      </p:scale>
      <p:origin x="0" y="-81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28"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0"/>
            <a:ext cx="3168927" cy="480388"/>
          </a:xfrm>
          <a:prstGeom prst="rect">
            <a:avLst/>
          </a:prstGeom>
          <a:noFill/>
          <a:ln>
            <a:noFill/>
          </a:ln>
          <a:effectLst/>
          <a:extLst/>
        </p:spPr>
        <p:txBody>
          <a:bodyPr vert="horz" wrap="square" lIns="96633" tIns="48318" rIns="96633" bIns="48318"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Title I Parent Meeting Powerpoint </a:t>
            </a:r>
          </a:p>
        </p:txBody>
      </p:sp>
      <p:sp>
        <p:nvSpPr>
          <p:cNvPr id="59395" name="Rectangle 3"/>
          <p:cNvSpPr>
            <a:spLocks noGrp="1" noChangeArrowheads="1"/>
          </p:cNvSpPr>
          <p:nvPr>
            <p:ph type="dt" sz="quarter" idx="1"/>
          </p:nvPr>
        </p:nvSpPr>
        <p:spPr bwMode="auto">
          <a:xfrm>
            <a:off x="4146275" y="0"/>
            <a:ext cx="3168926" cy="480388"/>
          </a:xfrm>
          <a:prstGeom prst="rect">
            <a:avLst/>
          </a:prstGeom>
          <a:noFill/>
          <a:ln>
            <a:noFill/>
          </a:ln>
          <a:effectLst/>
          <a:extLst/>
        </p:spPr>
        <p:txBody>
          <a:bodyPr vert="horz" wrap="square" lIns="96633" tIns="48318" rIns="96633" bIns="48318" numCol="1" anchor="t" anchorCtr="0" compatLnSpc="1">
            <a:prstTxWarp prst="textNoShape">
              <a:avLst/>
            </a:prstTxWarp>
          </a:bodyPr>
          <a:lstStyle>
            <a:lvl1pPr algn="r" eaLnBrk="1" hangingPunct="1">
              <a:defRPr sz="1200">
                <a:latin typeface="Times New Roman" pitchFamily="18" charset="0"/>
              </a:defRPr>
            </a:lvl1pPr>
          </a:lstStyle>
          <a:p>
            <a:r>
              <a:rPr lang="en-US" altLang="en-US" dirty="0"/>
              <a:t>Attachment 4</a:t>
            </a:r>
          </a:p>
          <a:p>
            <a:r>
              <a:rPr lang="en-US" altLang="en-US" dirty="0"/>
              <a:t>Page </a:t>
            </a:r>
            <a:fld id="{FC1A4D0F-F057-4FB3-8BAF-1AF040215D61}" type="slidenum">
              <a:rPr lang="en-US" altLang="en-US"/>
              <a:pPr/>
              <a:t>‹#›</a:t>
            </a:fld>
            <a:r>
              <a:rPr lang="en-US" altLang="en-US" dirty="0"/>
              <a:t> of 7</a:t>
            </a:r>
          </a:p>
        </p:txBody>
      </p:sp>
      <p:sp>
        <p:nvSpPr>
          <p:cNvPr id="59396" name="Rectangle 4"/>
          <p:cNvSpPr>
            <a:spLocks noGrp="1" noChangeArrowheads="1"/>
          </p:cNvSpPr>
          <p:nvPr>
            <p:ph type="ftr" sz="quarter" idx="2"/>
          </p:nvPr>
        </p:nvSpPr>
        <p:spPr bwMode="auto">
          <a:xfrm>
            <a:off x="2" y="9120813"/>
            <a:ext cx="3168927" cy="480387"/>
          </a:xfrm>
          <a:prstGeom prst="rect">
            <a:avLst/>
          </a:prstGeom>
          <a:noFill/>
          <a:ln>
            <a:noFill/>
          </a:ln>
          <a:effectLst/>
          <a:extLst/>
        </p:spPr>
        <p:txBody>
          <a:bodyPr vert="horz" wrap="square" lIns="96633" tIns="48318" rIns="96633" bIns="48318"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59397" name="Rectangle 5"/>
          <p:cNvSpPr>
            <a:spLocks noGrp="1" noChangeArrowheads="1"/>
          </p:cNvSpPr>
          <p:nvPr>
            <p:ph type="sldNum" sz="quarter" idx="3"/>
          </p:nvPr>
        </p:nvSpPr>
        <p:spPr bwMode="auto">
          <a:xfrm>
            <a:off x="4146275" y="9120813"/>
            <a:ext cx="3168926" cy="480387"/>
          </a:xfrm>
          <a:prstGeom prst="rect">
            <a:avLst/>
          </a:prstGeom>
          <a:noFill/>
          <a:ln>
            <a:noFill/>
          </a:ln>
          <a:effectLst/>
          <a:extLst/>
        </p:spPr>
        <p:txBody>
          <a:bodyPr vert="horz" wrap="square" lIns="96633" tIns="48318" rIns="96633" bIns="48318" numCol="1" anchor="b" anchorCtr="0" compatLnSpc="1">
            <a:prstTxWarp prst="textNoShape">
              <a:avLst/>
            </a:prstTxWarp>
          </a:bodyPr>
          <a:lstStyle>
            <a:lvl1pPr algn="r" eaLnBrk="1" hangingPunct="1">
              <a:defRPr sz="1200">
                <a:latin typeface="Times New Roman" pitchFamily="18" charset="0"/>
              </a:defRPr>
            </a:lvl1pPr>
          </a:lstStyle>
          <a:p>
            <a:fld id="{E3F3161F-7055-4EF3-B06C-2E90FB3793E0}" type="slidenum">
              <a:rPr lang="en-US" altLang="en-US"/>
              <a:pPr/>
              <a:t>‹#›</a:t>
            </a:fld>
            <a:endParaRPr lang="en-US" altLang="en-US"/>
          </a:p>
        </p:txBody>
      </p:sp>
    </p:spTree>
    <p:extLst>
      <p:ext uri="{BB962C8B-B14F-4D97-AF65-F5344CB8AC3E}">
        <p14:creationId xmlns:p14="http://schemas.microsoft.com/office/powerpoint/2010/main" val="23914743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2" y="0"/>
            <a:ext cx="3168927" cy="480388"/>
          </a:xfrm>
          <a:prstGeom prst="rect">
            <a:avLst/>
          </a:prstGeom>
          <a:noFill/>
          <a:ln>
            <a:noFill/>
          </a:ln>
          <a:effectLst/>
          <a:extLst/>
        </p:spPr>
        <p:txBody>
          <a:bodyPr vert="horz" wrap="square" lIns="96633" tIns="48318" rIns="96633" bIns="48318" numCol="1" anchor="t" anchorCtr="0" compatLnSpc="1">
            <a:prstTxWarp prst="textNoShape">
              <a:avLst/>
            </a:prstTxWarp>
          </a:bodyPr>
          <a:lstStyle>
            <a:lvl1pPr eaLnBrk="1" hangingPunct="1">
              <a:defRPr sz="1200">
                <a:latin typeface="Arial Narrow" pitchFamily="34" charset="0"/>
                <a:cs typeface="+mn-cs"/>
              </a:defRPr>
            </a:lvl1pPr>
          </a:lstStyle>
          <a:p>
            <a:pPr>
              <a:defRPr/>
            </a:pPr>
            <a:r>
              <a:rPr lang="en-US"/>
              <a:t>Title I Parent Meeting </a:t>
            </a:r>
            <a:r>
              <a:rPr lang="en-US" err="1"/>
              <a:t>Powerpoint</a:t>
            </a:r>
            <a:r>
              <a:rPr lang="en-US"/>
              <a:t> </a:t>
            </a:r>
          </a:p>
        </p:txBody>
      </p:sp>
      <p:sp>
        <p:nvSpPr>
          <p:cNvPr id="70659" name="Rectangle 3"/>
          <p:cNvSpPr>
            <a:spLocks noGrp="1" noChangeArrowheads="1"/>
          </p:cNvSpPr>
          <p:nvPr>
            <p:ph type="dt" idx="1"/>
          </p:nvPr>
        </p:nvSpPr>
        <p:spPr bwMode="auto">
          <a:xfrm>
            <a:off x="4144618" y="0"/>
            <a:ext cx="3168927" cy="480388"/>
          </a:xfrm>
          <a:prstGeom prst="rect">
            <a:avLst/>
          </a:prstGeom>
          <a:noFill/>
          <a:ln>
            <a:noFill/>
          </a:ln>
          <a:effectLst/>
          <a:extLst/>
        </p:spPr>
        <p:txBody>
          <a:bodyPr vert="horz" wrap="square" lIns="96633" tIns="48318" rIns="96633" bIns="48318" numCol="1" anchor="t" anchorCtr="0" compatLnSpc="1">
            <a:prstTxWarp prst="textNoShape">
              <a:avLst/>
            </a:prstTxWarp>
          </a:bodyPr>
          <a:lstStyle>
            <a:lvl1pPr algn="r" eaLnBrk="1" hangingPunct="1">
              <a:defRPr sz="1200">
                <a:latin typeface="Arial Narrow" pitchFamily="34"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5"/>
          <p:cNvSpPr>
            <a:spLocks noGrp="1" noChangeArrowheads="1"/>
          </p:cNvSpPr>
          <p:nvPr>
            <p:ph type="body" sz="quarter" idx="3"/>
          </p:nvPr>
        </p:nvSpPr>
        <p:spPr bwMode="auto">
          <a:xfrm>
            <a:off x="732184" y="4561227"/>
            <a:ext cx="5850835" cy="4320213"/>
          </a:xfrm>
          <a:prstGeom prst="rect">
            <a:avLst/>
          </a:prstGeom>
          <a:noFill/>
          <a:ln>
            <a:noFill/>
          </a:ln>
          <a:effectLst/>
          <a:extLst/>
        </p:spPr>
        <p:txBody>
          <a:bodyPr vert="horz" wrap="square" lIns="96633" tIns="48318" rIns="96633" bIns="48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p:cNvSpPr>
            <a:spLocks noGrp="1" noChangeArrowheads="1"/>
          </p:cNvSpPr>
          <p:nvPr>
            <p:ph type="ftr" sz="quarter" idx="4"/>
          </p:nvPr>
        </p:nvSpPr>
        <p:spPr bwMode="auto">
          <a:xfrm>
            <a:off x="2" y="9119173"/>
            <a:ext cx="3168927" cy="480388"/>
          </a:xfrm>
          <a:prstGeom prst="rect">
            <a:avLst/>
          </a:prstGeom>
          <a:noFill/>
          <a:ln>
            <a:noFill/>
          </a:ln>
          <a:effectLst/>
          <a:extLst/>
        </p:spPr>
        <p:txBody>
          <a:bodyPr vert="horz" wrap="square" lIns="96633" tIns="48318" rIns="96633" bIns="48318" numCol="1" anchor="b" anchorCtr="0" compatLnSpc="1">
            <a:prstTxWarp prst="textNoShape">
              <a:avLst/>
            </a:prstTxWarp>
          </a:bodyPr>
          <a:lstStyle>
            <a:lvl1pPr eaLnBrk="1" hangingPunct="1">
              <a:defRPr sz="1200">
                <a:latin typeface="Arial Narrow" pitchFamily="34" charset="0"/>
                <a:cs typeface="+mn-cs"/>
              </a:defRPr>
            </a:lvl1pPr>
          </a:lstStyle>
          <a:p>
            <a:pPr>
              <a:defRPr/>
            </a:pPr>
            <a:endParaRPr lang="en-US"/>
          </a:p>
        </p:txBody>
      </p:sp>
      <p:sp>
        <p:nvSpPr>
          <p:cNvPr id="70663" name="Rectangle 7"/>
          <p:cNvSpPr>
            <a:spLocks noGrp="1" noChangeArrowheads="1"/>
          </p:cNvSpPr>
          <p:nvPr>
            <p:ph type="sldNum" sz="quarter" idx="5"/>
          </p:nvPr>
        </p:nvSpPr>
        <p:spPr bwMode="auto">
          <a:xfrm>
            <a:off x="4144618" y="9119173"/>
            <a:ext cx="3168927" cy="480388"/>
          </a:xfrm>
          <a:prstGeom prst="rect">
            <a:avLst/>
          </a:prstGeom>
          <a:noFill/>
          <a:ln>
            <a:noFill/>
          </a:ln>
          <a:effectLst/>
          <a:extLst/>
        </p:spPr>
        <p:txBody>
          <a:bodyPr vert="horz" wrap="square" lIns="96633" tIns="48318" rIns="96633" bIns="48318" numCol="1" anchor="b" anchorCtr="0" compatLnSpc="1">
            <a:prstTxWarp prst="textNoShape">
              <a:avLst/>
            </a:prstTxWarp>
          </a:bodyPr>
          <a:lstStyle>
            <a:lvl1pPr algn="r" eaLnBrk="1" hangingPunct="1">
              <a:defRPr sz="1200">
                <a:latin typeface="Arial Narrow" pitchFamily="34" charset="0"/>
              </a:defRPr>
            </a:lvl1pPr>
          </a:lstStyle>
          <a:p>
            <a:fld id="{5835CD6B-48B6-4342-ACB1-B68BBBB83F02}" type="slidenum">
              <a:rPr lang="en-US" altLang="en-US"/>
              <a:pPr/>
              <a:t>‹#›</a:t>
            </a:fld>
            <a:endParaRPr lang="en-US" altLang="en-US"/>
          </a:p>
        </p:txBody>
      </p:sp>
    </p:spTree>
    <p:extLst>
      <p:ext uri="{BB962C8B-B14F-4D97-AF65-F5344CB8AC3E}">
        <p14:creationId xmlns:p14="http://schemas.microsoft.com/office/powerpoint/2010/main" val="398953168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Rot="1" noChangeAspect="1" noChangeArrowheads="1" noTextEdit="1"/>
          </p:cNvSpPr>
          <p:nvPr>
            <p:ph type="sldImg"/>
          </p:nvPr>
        </p:nvSpPr>
        <p:spPr>
          <a:ln/>
        </p:spPr>
      </p:sp>
      <p:sp>
        <p:nvSpPr>
          <p:cNvPr id="61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33982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439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99318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11" name="Date Placeholder 10"/>
          <p:cNvSpPr>
            <a:spLocks noGrp="1"/>
          </p:cNvSpPr>
          <p:nvPr>
            <p:ph type="dt" idx="10"/>
          </p:nvPr>
        </p:nvSpPr>
        <p:spPr/>
        <p:txBody>
          <a:bodyPr/>
          <a:lstStyle/>
          <a:p>
            <a:pPr>
              <a:defRPr/>
            </a:pPr>
            <a:r>
              <a:rPr lang="en-US"/>
              <a:t>Attachment 4</a:t>
            </a:r>
            <a:endParaRPr lang="en-US" dirty="0"/>
          </a:p>
        </p:txBody>
      </p:sp>
      <p:sp>
        <p:nvSpPr>
          <p:cNvPr id="7" name="Footer Placeholder 6"/>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37519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6511980 w 794"/>
                <a:gd name="T1" fmla="*/ 3160008 h 414"/>
                <a:gd name="T2" fmla="*/ 23709602 w 794"/>
                <a:gd name="T3" fmla="*/ 2544723 h 414"/>
                <a:gd name="T4" fmla="*/ 18570837 w 794"/>
                <a:gd name="T5" fmla="*/ 1681472 h 414"/>
                <a:gd name="T6" fmla="*/ 2370029 w 794"/>
                <a:gd name="T7" fmla="*/ 0 h 414"/>
                <a:gd name="T8" fmla="*/ 764382 w 794"/>
                <a:gd name="T9" fmla="*/ 159310 h 414"/>
                <a:gd name="T10" fmla="*/ 0 w 794"/>
                <a:gd name="T11" fmla="*/ 664585 h 414"/>
                <a:gd name="T12" fmla="*/ 931523 w 794"/>
                <a:gd name="T13" fmla="*/ 1241096 h 414"/>
                <a:gd name="T14" fmla="*/ 19031704 w 794"/>
                <a:gd name="T15" fmla="*/ 3274047 h 414"/>
                <a:gd name="T16" fmla="*/ 22997485 w 794"/>
                <a:gd name="T17" fmla="*/ 3143866 h 414"/>
                <a:gd name="T18" fmla="*/ 26203871 w 794"/>
                <a:gd name="T19" fmla="*/ 3312246 h 414"/>
                <a:gd name="T20" fmla="*/ 26511980 w 794"/>
                <a:gd name="T21" fmla="*/ 3160008 h 414"/>
                <a:gd name="T22" fmla="*/ 26511980 w 794"/>
                <a:gd name="T23" fmla="*/ 3160008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p:cNvSpPr>
              <a:spLocks/>
            </p:cNvSpPr>
            <p:nvPr userDrawn="1"/>
          </p:nvSpPr>
          <p:spPr bwMode="auto">
            <a:xfrm>
              <a:off x="166" y="261"/>
              <a:ext cx="2244" cy="1007"/>
            </a:xfrm>
            <a:custGeom>
              <a:avLst/>
              <a:gdLst>
                <a:gd name="T0" fmla="*/ 4405 w 1586"/>
                <a:gd name="T1" fmla="*/ 0 h 821"/>
                <a:gd name="T2" fmla="*/ 42790 w 1586"/>
                <a:gd name="T3" fmla="*/ 3999 h 821"/>
                <a:gd name="T4" fmla="*/ 45906 w 1586"/>
                <a:gd name="T5" fmla="*/ 4916 h 821"/>
                <a:gd name="T6" fmla="*/ 50992 w 1586"/>
                <a:gd name="T7" fmla="*/ 6102 h 821"/>
                <a:gd name="T8" fmla="*/ 50317 w 1586"/>
                <a:gd name="T9" fmla="*/ 6327 h 821"/>
                <a:gd name="T10" fmla="*/ 43393 w 1586"/>
                <a:gd name="T11" fmla="*/ 6063 h 821"/>
                <a:gd name="T12" fmla="*/ 36805 w 1586"/>
                <a:gd name="T13" fmla="*/ 6249 h 821"/>
                <a:gd name="T14" fmla="*/ 1331 w 1586"/>
                <a:gd name="T15" fmla="*/ 2302 h 821"/>
                <a:gd name="T16" fmla="*/ 0 w 1586"/>
                <a:gd name="T17" fmla="*/ 1157 h 821"/>
                <a:gd name="T18" fmla="*/ 1476 w 1586"/>
                <a:gd name="T19" fmla="*/ 244 h 821"/>
                <a:gd name="T20" fmla="*/ 4405 w 1586"/>
                <a:gd name="T21" fmla="*/ 0 h 821"/>
                <a:gd name="T22" fmla="*/ 440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2579 h 747"/>
                <a:gd name="T2" fmla="*/ 30405 w 1049"/>
                <a:gd name="T3" fmla="*/ 5934 h 747"/>
                <a:gd name="T4" fmla="*/ 30970 w 1049"/>
                <a:gd name="T5" fmla="*/ 4242 h 747"/>
                <a:gd name="T6" fmla="*/ 34597 w 1049"/>
                <a:gd name="T7" fmla="*/ 3354 h 747"/>
                <a:gd name="T8" fmla="*/ 2572 w 1049"/>
                <a:gd name="T9" fmla="*/ 0 h 747"/>
                <a:gd name="T10" fmla="*/ 0 w 1049"/>
                <a:gd name="T11" fmla="*/ 1005 h 747"/>
                <a:gd name="T12" fmla="*/ 0 w 1049"/>
                <a:gd name="T13" fmla="*/ 2579 h 747"/>
                <a:gd name="T14" fmla="*/ 0 w 1049"/>
                <a:gd name="T15" fmla="*/ 2579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492 w 150"/>
                  <a:gd name="T1" fmla="*/ 0 h 173"/>
                  <a:gd name="T2" fmla="*/ 1285 w 150"/>
                  <a:gd name="T3" fmla="*/ 557 h 173"/>
                  <a:gd name="T4" fmla="*/ 0 w 150"/>
                  <a:gd name="T5" fmla="*/ 1453 h 173"/>
                  <a:gd name="T6" fmla="*/ 2541 w 150"/>
                  <a:gd name="T7" fmla="*/ 1343 h 173"/>
                  <a:gd name="T8" fmla="*/ 3273 w 150"/>
                  <a:gd name="T9" fmla="*/ 710 h 173"/>
                  <a:gd name="T10" fmla="*/ 4776 w 150"/>
                  <a:gd name="T11" fmla="*/ 225 h 173"/>
                  <a:gd name="T12" fmla="*/ 3492 w 150"/>
                  <a:gd name="T13" fmla="*/ 0 h 173"/>
                  <a:gd name="T14" fmla="*/ 3492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p:cNvSpPr>
                <a:spLocks/>
              </p:cNvSpPr>
              <p:nvPr userDrawn="1"/>
            </p:nvSpPr>
            <p:spPr bwMode="auto">
              <a:xfrm>
                <a:off x="123" y="148"/>
                <a:ext cx="2386" cy="1081"/>
              </a:xfrm>
              <a:custGeom>
                <a:avLst/>
                <a:gdLst>
                  <a:gd name="T0" fmla="*/ 5084 w 1684"/>
                  <a:gd name="T1" fmla="*/ 0 h 880"/>
                  <a:gd name="T2" fmla="*/ 2056 w 1684"/>
                  <a:gd name="T3" fmla="*/ 408 h 880"/>
                  <a:gd name="T4" fmla="*/ 0 w 1684"/>
                  <a:gd name="T5" fmla="*/ 1628 h 880"/>
                  <a:gd name="T6" fmla="*/ 2192 w 1684"/>
                  <a:gd name="T7" fmla="*/ 2808 h 880"/>
                  <a:gd name="T8" fmla="*/ 38536 w 1684"/>
                  <a:gd name="T9" fmla="*/ 6783 h 880"/>
                  <a:gd name="T10" fmla="*/ 46365 w 1684"/>
                  <a:gd name="T11" fmla="*/ 6535 h 880"/>
                  <a:gd name="T12" fmla="*/ 52709 w 1684"/>
                  <a:gd name="T13" fmla="*/ 6886 h 880"/>
                  <a:gd name="T14" fmla="*/ 54911 w 1684"/>
                  <a:gd name="T15" fmla="*/ 6329 h 880"/>
                  <a:gd name="T16" fmla="*/ 48970 w 1684"/>
                  <a:gd name="T17" fmla="*/ 5194 h 880"/>
                  <a:gd name="T18" fmla="*/ 46557 w 1684"/>
                  <a:gd name="T19" fmla="*/ 4011 h 880"/>
                  <a:gd name="T20" fmla="*/ 44652 w 1684"/>
                  <a:gd name="T21" fmla="*/ 4124 h 880"/>
                  <a:gd name="T22" fmla="*/ 46915 w 1684"/>
                  <a:gd name="T23" fmla="*/ 5194 h 880"/>
                  <a:gd name="T24" fmla="*/ 51452 w 1684"/>
                  <a:gd name="T25" fmla="*/ 6334 h 880"/>
                  <a:gd name="T26" fmla="*/ 46078 w 1684"/>
                  <a:gd name="T27" fmla="*/ 6158 h 880"/>
                  <a:gd name="T28" fmla="*/ 39740 w 1684"/>
                  <a:gd name="T29" fmla="*/ 6363 h 880"/>
                  <a:gd name="T30" fmla="*/ 40913 w 1684"/>
                  <a:gd name="T31" fmla="*/ 5082 h 880"/>
                  <a:gd name="T32" fmla="*/ 43630 w 1684"/>
                  <a:gd name="T33" fmla="*/ 4210 h 880"/>
                  <a:gd name="T34" fmla="*/ 40449 w 1684"/>
                  <a:gd name="T35" fmla="*/ 4319 h 880"/>
                  <a:gd name="T36" fmla="*/ 37983 w 1684"/>
                  <a:gd name="T37" fmla="*/ 5152 h 880"/>
                  <a:gd name="T38" fmla="*/ 37145 w 1684"/>
                  <a:gd name="T39" fmla="*/ 6192 h 880"/>
                  <a:gd name="T40" fmla="*/ 3493 w 1684"/>
                  <a:gd name="T41" fmla="*/ 2425 h 880"/>
                  <a:gd name="T42" fmla="*/ 2601 w 1684"/>
                  <a:gd name="T43" fmla="*/ 1680 h 880"/>
                  <a:gd name="T44" fmla="*/ 3357 w 1684"/>
                  <a:gd name="T45" fmla="*/ 747 h 880"/>
                  <a:gd name="T46" fmla="*/ 7064 w 1684"/>
                  <a:gd name="T47" fmla="*/ 0 h 880"/>
                  <a:gd name="T48" fmla="*/ 5084 w 1684"/>
                  <a:gd name="T49" fmla="*/ 0 h 880"/>
                  <a:gd name="T50" fmla="*/ 508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p:cNvSpPr>
                <a:spLocks/>
              </p:cNvSpPr>
              <p:nvPr userDrawn="1"/>
            </p:nvSpPr>
            <p:spPr bwMode="auto">
              <a:xfrm>
                <a:off x="324" y="158"/>
                <a:ext cx="1686" cy="614"/>
              </a:xfrm>
              <a:custGeom>
                <a:avLst/>
                <a:gdLst>
                  <a:gd name="T0" fmla="*/ 3264 w 1190"/>
                  <a:gd name="T1" fmla="*/ 0 h 500"/>
                  <a:gd name="T2" fmla="*/ 38792 w 1190"/>
                  <a:gd name="T3" fmla="*/ 3820 h 500"/>
                  <a:gd name="T4" fmla="*/ 35052 w 1190"/>
                  <a:gd name="T5" fmla="*/ 3898 h 500"/>
                  <a:gd name="T6" fmla="*/ 0 w 1190"/>
                  <a:gd name="T7" fmla="*/ 210 h 500"/>
                  <a:gd name="T8" fmla="*/ 3264 w 1190"/>
                  <a:gd name="T9" fmla="*/ 0 h 500"/>
                  <a:gd name="T10" fmla="*/ 326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p:cNvSpPr>
                <a:spLocks/>
              </p:cNvSpPr>
              <p:nvPr userDrawn="1"/>
            </p:nvSpPr>
            <p:spPr bwMode="auto">
              <a:xfrm>
                <a:off x="409" y="251"/>
                <a:ext cx="227" cy="410"/>
              </a:xfrm>
              <a:custGeom>
                <a:avLst/>
                <a:gdLst>
                  <a:gd name="T0" fmla="*/ 3841 w 160"/>
                  <a:gd name="T1" fmla="*/ 0 h 335"/>
                  <a:gd name="T2" fmla="*/ 629 w 160"/>
                  <a:gd name="T3" fmla="*/ 804 h 335"/>
                  <a:gd name="T4" fmla="*/ 0 w 160"/>
                  <a:gd name="T5" fmla="*/ 1731 h 335"/>
                  <a:gd name="T6" fmla="*/ 1102 w 160"/>
                  <a:gd name="T7" fmla="*/ 2367 h 335"/>
                  <a:gd name="T8" fmla="*/ 3097 w 160"/>
                  <a:gd name="T9" fmla="*/ 2524 h 335"/>
                  <a:gd name="T10" fmla="*/ 2514 w 160"/>
                  <a:gd name="T11" fmla="*/ 1155 h 335"/>
                  <a:gd name="T12" fmla="*/ 5283 w 160"/>
                  <a:gd name="T13" fmla="*/ 132 h 335"/>
                  <a:gd name="T14" fmla="*/ 3841 w 160"/>
                  <a:gd name="T15" fmla="*/ 0 h 335"/>
                  <a:gd name="T16" fmla="*/ 384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p:cNvSpPr>
                <a:spLocks/>
              </p:cNvSpPr>
              <p:nvPr userDrawn="1"/>
            </p:nvSpPr>
            <p:spPr bwMode="auto">
              <a:xfrm>
                <a:off x="846" y="536"/>
                <a:ext cx="691" cy="364"/>
              </a:xfrm>
              <a:custGeom>
                <a:avLst/>
                <a:gdLst>
                  <a:gd name="T0" fmla="*/ 455 w 489"/>
                  <a:gd name="T1" fmla="*/ 272 h 296"/>
                  <a:gd name="T2" fmla="*/ 5070 w 489"/>
                  <a:gd name="T3" fmla="*/ 525 h 296"/>
                  <a:gd name="T4" fmla="*/ 10287 w 489"/>
                  <a:gd name="T5" fmla="*/ 1086 h 296"/>
                  <a:gd name="T6" fmla="*/ 13970 w 489"/>
                  <a:gd name="T7" fmla="*/ 1925 h 296"/>
                  <a:gd name="T8" fmla="*/ 10349 w 489"/>
                  <a:gd name="T9" fmla="*/ 1821 h 296"/>
                  <a:gd name="T10" fmla="*/ 4400 w 489"/>
                  <a:gd name="T11" fmla="*/ 1156 h 296"/>
                  <a:gd name="T12" fmla="*/ 1584 w 489"/>
                  <a:gd name="T13" fmla="*/ 633 h 296"/>
                  <a:gd name="T14" fmla="*/ 3387 w 489"/>
                  <a:gd name="T15" fmla="*/ 1290 h 296"/>
                  <a:gd name="T16" fmla="*/ 8633 w 489"/>
                  <a:gd name="T17" fmla="*/ 2134 h 296"/>
                  <a:gd name="T18" fmla="*/ 14787 w 489"/>
                  <a:gd name="T19" fmla="*/ 2348 h 296"/>
                  <a:gd name="T20" fmla="*/ 15520 w 489"/>
                  <a:gd name="T21" fmla="*/ 1772 h 296"/>
                  <a:gd name="T22" fmla="*/ 12509 w 489"/>
                  <a:gd name="T23" fmla="*/ 953 h 296"/>
                  <a:gd name="T24" fmla="*/ 5390 w 489"/>
                  <a:gd name="T25" fmla="*/ 137 h 296"/>
                  <a:gd name="T26" fmla="*/ 0 w 489"/>
                  <a:gd name="T27" fmla="*/ 0 h 296"/>
                  <a:gd name="T28" fmla="*/ 455 w 489"/>
                  <a:gd name="T29" fmla="*/ 272 h 296"/>
                  <a:gd name="T30" fmla="*/ 455 w 489"/>
                  <a:gd name="T31" fmla="*/ 27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77 w 794"/>
                <a:gd name="T1" fmla="*/ 13 h 414"/>
                <a:gd name="T2" fmla="*/ 69 w 794"/>
                <a:gd name="T3" fmla="*/ 10 h 414"/>
                <a:gd name="T4" fmla="*/ 54 w 794"/>
                <a:gd name="T5" fmla="*/ 6 h 414"/>
                <a:gd name="T6" fmla="*/ 6 w 794"/>
                <a:gd name="T7" fmla="*/ 0 h 414"/>
                <a:gd name="T8" fmla="*/ 2 w 794"/>
                <a:gd name="T9" fmla="*/ 1 h 414"/>
                <a:gd name="T10" fmla="*/ 0 w 794"/>
                <a:gd name="T11" fmla="*/ 3 h 414"/>
                <a:gd name="T12" fmla="*/ 2 w 794"/>
                <a:gd name="T13" fmla="*/ 5 h 414"/>
                <a:gd name="T14" fmla="*/ 56 w 794"/>
                <a:gd name="T15" fmla="*/ 13 h 414"/>
                <a:gd name="T16" fmla="*/ 67 w 794"/>
                <a:gd name="T17" fmla="*/ 13 h 414"/>
                <a:gd name="T18" fmla="*/ 77 w 794"/>
                <a:gd name="T19" fmla="*/ 13 h 414"/>
                <a:gd name="T20" fmla="*/ 77 w 794"/>
                <a:gd name="T21" fmla="*/ 13 h 414"/>
                <a:gd name="T22" fmla="*/ 77 w 794"/>
                <a:gd name="T23" fmla="*/ 13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p:cNvSpPr>
                <a:spLocks/>
              </p:cNvSpPr>
              <p:nvPr userDrawn="1"/>
            </p:nvSpPr>
            <p:spPr bwMode="auto">
              <a:xfrm rot="7320404">
                <a:off x="5364"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2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972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3250CBE0-EE9D-4EBB-A54D-A5D8F6CD2F66}" type="slidenum">
              <a:rPr lang="en-US" altLang="en-US"/>
              <a:pPr/>
              <a:t>‹#›</a:t>
            </a:fld>
            <a:endParaRPr lang="en-US" altLang="en-US"/>
          </a:p>
        </p:txBody>
      </p:sp>
    </p:spTree>
    <p:extLst>
      <p:ext uri="{BB962C8B-B14F-4D97-AF65-F5344CB8AC3E}">
        <p14:creationId xmlns:p14="http://schemas.microsoft.com/office/powerpoint/2010/main" val="380101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32B228FE-C4F3-43A6-A20D-A57AE7F27C94}" type="slidenum">
              <a:rPr lang="en-US" altLang="en-US"/>
              <a:pPr/>
              <a:t>‹#›</a:t>
            </a:fld>
            <a:endParaRPr lang="en-US" altLang="en-US"/>
          </a:p>
        </p:txBody>
      </p:sp>
    </p:spTree>
    <p:extLst>
      <p:ext uri="{BB962C8B-B14F-4D97-AF65-F5344CB8AC3E}">
        <p14:creationId xmlns:p14="http://schemas.microsoft.com/office/powerpoint/2010/main" val="269943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782CC33-2EC2-401E-80DF-4A71C8435CA4}" type="slidenum">
              <a:rPr lang="en-US" altLang="en-US"/>
              <a:pPr/>
              <a:t>‹#›</a:t>
            </a:fld>
            <a:endParaRPr lang="en-US" altLang="en-US"/>
          </a:p>
        </p:txBody>
      </p:sp>
    </p:spTree>
    <p:extLst>
      <p:ext uri="{BB962C8B-B14F-4D97-AF65-F5344CB8AC3E}">
        <p14:creationId xmlns:p14="http://schemas.microsoft.com/office/powerpoint/2010/main" val="47383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10100" y="1828800"/>
            <a:ext cx="3771900" cy="3657600"/>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B4DE609C-0117-4EBA-89B5-384612D4418C}" type="slidenum">
              <a:rPr lang="en-US" altLang="en-US"/>
              <a:pPr/>
              <a:t>‹#›</a:t>
            </a:fld>
            <a:endParaRPr lang="en-US" altLang="en-US"/>
          </a:p>
        </p:txBody>
      </p:sp>
    </p:spTree>
    <p:extLst>
      <p:ext uri="{BB962C8B-B14F-4D97-AF65-F5344CB8AC3E}">
        <p14:creationId xmlns:p14="http://schemas.microsoft.com/office/powerpoint/2010/main" val="322405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7024DEDD-4A6A-44D4-9D5C-D0DFAA7C20C3}" type="slidenum">
              <a:rPr lang="en-US" altLang="en-US"/>
              <a:pPr/>
              <a:t>‹#›</a:t>
            </a:fld>
            <a:endParaRPr lang="en-US" altLang="en-US"/>
          </a:p>
        </p:txBody>
      </p:sp>
    </p:spTree>
    <p:extLst>
      <p:ext uri="{BB962C8B-B14F-4D97-AF65-F5344CB8AC3E}">
        <p14:creationId xmlns:p14="http://schemas.microsoft.com/office/powerpoint/2010/main" val="91456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C2961748-3567-4689-8366-647F6781ADAE}" type="slidenum">
              <a:rPr lang="en-US" altLang="en-US"/>
              <a:pPr/>
              <a:t>‹#›</a:t>
            </a:fld>
            <a:endParaRPr lang="en-US" altLang="en-US"/>
          </a:p>
        </p:txBody>
      </p:sp>
    </p:spTree>
    <p:extLst>
      <p:ext uri="{BB962C8B-B14F-4D97-AF65-F5344CB8AC3E}">
        <p14:creationId xmlns:p14="http://schemas.microsoft.com/office/powerpoint/2010/main" val="229720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5A995DB1-73A9-43F0-9611-2D5441169FEA}" type="slidenum">
              <a:rPr lang="en-US" altLang="en-US"/>
              <a:pPr/>
              <a:t>‹#›</a:t>
            </a:fld>
            <a:endParaRPr lang="en-US" altLang="en-US"/>
          </a:p>
        </p:txBody>
      </p:sp>
    </p:spTree>
    <p:extLst>
      <p:ext uri="{BB962C8B-B14F-4D97-AF65-F5344CB8AC3E}">
        <p14:creationId xmlns:p14="http://schemas.microsoft.com/office/powerpoint/2010/main" val="24674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8646E151-0919-4C11-99C1-A913BF2B4000}" type="slidenum">
              <a:rPr lang="en-US" altLang="en-US"/>
              <a:pPr/>
              <a:t>‹#›</a:t>
            </a:fld>
            <a:endParaRPr lang="en-US" altLang="en-US"/>
          </a:p>
        </p:txBody>
      </p:sp>
    </p:spTree>
    <p:extLst>
      <p:ext uri="{BB962C8B-B14F-4D97-AF65-F5344CB8AC3E}">
        <p14:creationId xmlns:p14="http://schemas.microsoft.com/office/powerpoint/2010/main" val="409222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BC0E50A3-ABAD-4282-833B-4F2CFB9739C0}" type="slidenum">
              <a:rPr lang="en-US" altLang="en-US"/>
              <a:pPr/>
              <a:t>‹#›</a:t>
            </a:fld>
            <a:endParaRPr lang="en-US" altLang="en-US"/>
          </a:p>
        </p:txBody>
      </p:sp>
    </p:spTree>
    <p:extLst>
      <p:ext uri="{BB962C8B-B14F-4D97-AF65-F5344CB8AC3E}">
        <p14:creationId xmlns:p14="http://schemas.microsoft.com/office/powerpoint/2010/main" val="41886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3B3236E8-D7ED-4172-BE91-159826636BEC}" type="slidenum">
              <a:rPr lang="en-US" altLang="en-US"/>
              <a:pPr/>
              <a:t>‹#›</a:t>
            </a:fld>
            <a:endParaRPr lang="en-US" altLang="en-US"/>
          </a:p>
        </p:txBody>
      </p:sp>
    </p:spTree>
    <p:extLst>
      <p:ext uri="{BB962C8B-B14F-4D97-AF65-F5344CB8AC3E}">
        <p14:creationId xmlns:p14="http://schemas.microsoft.com/office/powerpoint/2010/main" val="350257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779A3C42-087E-466A-BBCA-9C55328F8574}" type="slidenum">
              <a:rPr lang="en-US" altLang="en-US"/>
              <a:pPr/>
              <a:t>‹#›</a:t>
            </a:fld>
            <a:endParaRPr lang="en-US" altLang="en-US"/>
          </a:p>
        </p:txBody>
      </p:sp>
    </p:spTree>
    <p:extLst>
      <p:ext uri="{BB962C8B-B14F-4D97-AF65-F5344CB8AC3E}">
        <p14:creationId xmlns:p14="http://schemas.microsoft.com/office/powerpoint/2010/main" val="24641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0550F5AD-3341-4CE5-B540-9C569A9E1FA8}" type="slidenum">
              <a:rPr lang="en-US" altLang="en-US"/>
              <a:pPr/>
              <a:t>‹#›</a:t>
            </a:fld>
            <a:endParaRPr lang="en-US" altLang="en-US"/>
          </a:p>
        </p:txBody>
      </p:sp>
    </p:spTree>
    <p:extLst>
      <p:ext uri="{BB962C8B-B14F-4D97-AF65-F5344CB8AC3E}">
        <p14:creationId xmlns:p14="http://schemas.microsoft.com/office/powerpoint/2010/main" val="185973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6261" name="Rectangle 5"/>
          <p:cNvSpPr>
            <a:spLocks noGrp="1" noChangeArrowheads="1"/>
          </p:cNvSpPr>
          <p:nvPr>
            <p:ph type="dt" sz="half" idx="2"/>
          </p:nvPr>
        </p:nvSpPr>
        <p:spPr bwMode="auto">
          <a:xfrm>
            <a:off x="13716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96262" name="Rectangle 6"/>
          <p:cNvSpPr>
            <a:spLocks noGrp="1" noChangeArrowheads="1"/>
          </p:cNvSpPr>
          <p:nvPr>
            <p:ph type="ftr" sz="quarter" idx="3"/>
          </p:nvPr>
        </p:nvSpPr>
        <p:spPr bwMode="auto">
          <a:xfrm>
            <a:off x="35560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p>
        </p:txBody>
      </p:sp>
      <p:sp>
        <p:nvSpPr>
          <p:cNvPr id="96263" name="Rectangle 7"/>
          <p:cNvSpPr>
            <a:spLocks noGrp="1" noChangeArrowheads="1"/>
          </p:cNvSpPr>
          <p:nvPr>
            <p:ph type="sldNum" sz="quarter" idx="4"/>
          </p:nvPr>
        </p:nvSpPr>
        <p:spPr bwMode="auto">
          <a:xfrm>
            <a:off x="67183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defRPr sz="1400"/>
            </a:lvl1pPr>
          </a:lstStyle>
          <a:p>
            <a:fld id="{52E920BC-802E-40FD-B42A-7BDB1A618176}" type="slidenum">
              <a:rPr lang="en-US" altLang="en-US"/>
              <a:pPr/>
              <a:t>‹#›</a:t>
            </a:fld>
            <a:endParaRPr lang="en-US" alt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2 w 2177"/>
                <a:gd name="T1" fmla="*/ 2 h 1298"/>
                <a:gd name="T2" fmla="*/ 2 w 2177"/>
                <a:gd name="T3" fmla="*/ 2 h 1298"/>
                <a:gd name="T4" fmla="*/ 2 w 2177"/>
                <a:gd name="T5" fmla="*/ 1 h 1298"/>
                <a:gd name="T6" fmla="*/ 3 w 2177"/>
                <a:gd name="T7" fmla="*/ 1 h 1298"/>
                <a:gd name="T8" fmla="*/ 3 w 2177"/>
                <a:gd name="T9" fmla="*/ 1 h 1298"/>
                <a:gd name="T10" fmla="*/ 3 w 2177"/>
                <a:gd name="T11" fmla="*/ 1 h 1298"/>
                <a:gd name="T12" fmla="*/ 2 w 2177"/>
                <a:gd name="T13" fmla="*/ 1 h 1298"/>
                <a:gd name="T14" fmla="*/ 2 w 2177"/>
                <a:gd name="T15" fmla="*/ 1 h 1298"/>
                <a:gd name="T16" fmla="*/ 2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2 w 2177"/>
                <a:gd name="T29" fmla="*/ 1 h 1298"/>
                <a:gd name="T30" fmla="*/ 1 w 2177"/>
                <a:gd name="T31" fmla="*/ 1 h 1298"/>
                <a:gd name="T32" fmla="*/ 1 w 2177"/>
                <a:gd name="T33" fmla="*/ 1 h 1298"/>
                <a:gd name="T34" fmla="*/ 0 w 2177"/>
                <a:gd name="T35" fmla="*/ 1 h 1298"/>
                <a:gd name="T36" fmla="*/ 1 w 2177"/>
                <a:gd name="T37" fmla="*/ 1 h 1298"/>
                <a:gd name="T38" fmla="*/ 2 w 2177"/>
                <a:gd name="T39" fmla="*/ 2 h 1298"/>
                <a:gd name="T40" fmla="*/ 2 w 2177"/>
                <a:gd name="T41" fmla="*/ 2 h 1298"/>
                <a:gd name="T42" fmla="*/ 2 w 2177"/>
                <a:gd name="T43" fmla="*/ 2 h 1298"/>
                <a:gd name="T44" fmla="*/ 2 w 2177"/>
                <a:gd name="T45" fmla="*/ 2 h 1298"/>
                <a:gd name="T46" fmla="*/ 2 w 2177"/>
                <a:gd name="T47" fmla="*/ 2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3"/>
            <p:cNvSpPr>
              <a:spLocks/>
            </p:cNvSpPr>
            <p:nvPr userDrawn="1"/>
          </p:nvSpPr>
          <p:spPr bwMode="auto">
            <a:xfrm>
              <a:off x="20" y="3774"/>
              <a:ext cx="792" cy="410"/>
            </a:xfrm>
            <a:custGeom>
              <a:avLst/>
              <a:gdLst>
                <a:gd name="T0" fmla="*/ 0 w 1586"/>
                <a:gd name="T1" fmla="*/ 0 h 821"/>
                <a:gd name="T2" fmla="*/ 1 w 1586"/>
                <a:gd name="T3" fmla="*/ 0 h 821"/>
                <a:gd name="T4" fmla="*/ 1 w 1586"/>
                <a:gd name="T5" fmla="*/ 0 h 821"/>
                <a:gd name="T6" fmla="*/ 1 w 1586"/>
                <a:gd name="T7" fmla="*/ 0 h 821"/>
                <a:gd name="T8" fmla="*/ 1 w 1586"/>
                <a:gd name="T9" fmla="*/ 0 h 821"/>
                <a:gd name="T10" fmla="*/ 1 w 1586"/>
                <a:gd name="T11" fmla="*/ 0 h 821"/>
                <a:gd name="T12" fmla="*/ 1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2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62" name="Freeform 25"/>
              <p:cNvSpPr>
                <a:spLocks/>
              </p:cNvSpPr>
              <p:nvPr userDrawn="1"/>
            </p:nvSpPr>
            <p:spPr bwMode="auto">
              <a:xfrm>
                <a:off x="76" y="3732"/>
                <a:ext cx="595" cy="250"/>
              </a:xfrm>
              <a:custGeom>
                <a:avLst/>
                <a:gdLst>
                  <a:gd name="T0" fmla="*/ 1 w 1190"/>
                  <a:gd name="T1" fmla="*/ 0 h 500"/>
                  <a:gd name="T2" fmla="*/ 2 w 1190"/>
                  <a:gd name="T3" fmla="*/ 1 h 500"/>
                  <a:gd name="T4" fmla="*/ 2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2 w 1684"/>
                    <a:gd name="T9" fmla="*/ 1 h 880"/>
                    <a:gd name="T10" fmla="*/ 2 w 1684"/>
                    <a:gd name="T11" fmla="*/ 1 h 880"/>
                    <a:gd name="T12" fmla="*/ 2 w 1684"/>
                    <a:gd name="T13" fmla="*/ 1 h 880"/>
                    <a:gd name="T14" fmla="*/ 2 w 1684"/>
                    <a:gd name="T15" fmla="*/ 1 h 880"/>
                    <a:gd name="T16" fmla="*/ 2 w 1684"/>
                    <a:gd name="T17" fmla="*/ 1 h 880"/>
                    <a:gd name="T18" fmla="*/ 2 w 1684"/>
                    <a:gd name="T19" fmla="*/ 1 h 880"/>
                    <a:gd name="T20" fmla="*/ 2 w 1684"/>
                    <a:gd name="T21" fmla="*/ 1 h 880"/>
                    <a:gd name="T22" fmla="*/ 2 w 1684"/>
                    <a:gd name="T23" fmla="*/ 1 h 880"/>
                    <a:gd name="T24" fmla="*/ 2 w 1684"/>
                    <a:gd name="T25" fmla="*/ 1 h 880"/>
                    <a:gd name="T26" fmla="*/ 2 w 1684"/>
                    <a:gd name="T27" fmla="*/ 1 h 880"/>
                    <a:gd name="T28" fmla="*/ 2 w 1684"/>
                    <a:gd name="T29" fmla="*/ 1 h 880"/>
                    <a:gd name="T30" fmla="*/ 2 w 1684"/>
                    <a:gd name="T31" fmla="*/ 1 h 880"/>
                    <a:gd name="T32" fmla="*/ 2 w 1684"/>
                    <a:gd name="T33" fmla="*/ 1 h 880"/>
                    <a:gd name="T34" fmla="*/ 2 w 1684"/>
                    <a:gd name="T35" fmla="*/ 1 h 880"/>
                    <a:gd name="T36" fmla="*/ 2 w 1684"/>
                    <a:gd name="T37" fmla="*/ 1 h 880"/>
                    <a:gd name="T38" fmla="*/ 2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2 h 1188"/>
                    <a:gd name="T12" fmla="*/ 1 w 642"/>
                    <a:gd name="T13" fmla="*/ 2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1 h 3266"/>
                <a:gd name="T2" fmla="*/ 0 w 772"/>
                <a:gd name="T3" fmla="*/ 1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39"/>
            <p:cNvSpPr>
              <a:spLocks/>
            </p:cNvSpPr>
            <p:nvPr userDrawn="1"/>
          </p:nvSpPr>
          <p:spPr bwMode="auto">
            <a:xfrm flipH="1">
              <a:off x="5506" y="1333"/>
              <a:ext cx="205" cy="1633"/>
            </a:xfrm>
            <a:custGeom>
              <a:avLst/>
              <a:gdLst>
                <a:gd name="T0" fmla="*/ 0 w 772"/>
                <a:gd name="T1" fmla="*/ 4 h 3266"/>
                <a:gd name="T2" fmla="*/ 0 w 772"/>
                <a:gd name="T3" fmla="*/ 3 h 3266"/>
                <a:gd name="T4" fmla="*/ 0 w 772"/>
                <a:gd name="T5" fmla="*/ 3 h 3266"/>
                <a:gd name="T6" fmla="*/ 0 w 772"/>
                <a:gd name="T7" fmla="*/ 3 h 3266"/>
                <a:gd name="T8" fmla="*/ 0 w 772"/>
                <a:gd name="T9" fmla="*/ 3 h 3266"/>
                <a:gd name="T10" fmla="*/ 0 w 772"/>
                <a:gd name="T11" fmla="*/ 3 h 3266"/>
                <a:gd name="T12" fmla="*/ 0 w 772"/>
                <a:gd name="T13" fmla="*/ 2 h 3266"/>
                <a:gd name="T14" fmla="*/ 0 w 772"/>
                <a:gd name="T15" fmla="*/ 2 h 3266"/>
                <a:gd name="T16" fmla="*/ 0 w 772"/>
                <a:gd name="T17" fmla="*/ 2 h 3266"/>
                <a:gd name="T18" fmla="*/ 0 w 772"/>
                <a:gd name="T19" fmla="*/ 2 h 3266"/>
                <a:gd name="T20" fmla="*/ 0 w 772"/>
                <a:gd name="T21" fmla="*/ 2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2 h 3266"/>
                <a:gd name="T42" fmla="*/ 0 w 772"/>
                <a:gd name="T43" fmla="*/ 2 h 3266"/>
                <a:gd name="T44" fmla="*/ 0 w 772"/>
                <a:gd name="T45" fmla="*/ 2 h 3266"/>
                <a:gd name="T46" fmla="*/ 0 w 772"/>
                <a:gd name="T47" fmla="*/ 2 h 3266"/>
                <a:gd name="T48" fmla="*/ 0 w 772"/>
                <a:gd name="T49" fmla="*/ 3 h 3266"/>
                <a:gd name="T50" fmla="*/ 0 w 772"/>
                <a:gd name="T51" fmla="*/ 3 h 3266"/>
                <a:gd name="T52" fmla="*/ 0 w 772"/>
                <a:gd name="T53" fmla="*/ 3 h 3266"/>
                <a:gd name="T54" fmla="*/ 0 w 772"/>
                <a:gd name="T55" fmla="*/ 3 h 3266"/>
                <a:gd name="T56" fmla="*/ 0 w 772"/>
                <a:gd name="T57" fmla="*/ 3 h 3266"/>
                <a:gd name="T58" fmla="*/ 0 w 772"/>
                <a:gd name="T59" fmla="*/ 4 h 3266"/>
                <a:gd name="T60" fmla="*/ 0 w 772"/>
                <a:gd name="T61" fmla="*/ 4 h 3266"/>
                <a:gd name="T62" fmla="*/ 0 w 772"/>
                <a:gd name="T63" fmla="*/ 4 h 3266"/>
                <a:gd name="T64" fmla="*/ 0 w 772"/>
                <a:gd name="T65" fmla="*/ 4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45"/>
                <p:cNvSpPr>
                  <a:spLocks/>
                </p:cNvSpPr>
                <p:nvPr userDrawn="1"/>
              </p:nvSpPr>
              <p:spPr bwMode="auto">
                <a:xfrm rot="-3172564">
                  <a:off x="5049" y="331"/>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46"/>
                <p:cNvSpPr>
                  <a:spLocks/>
                </p:cNvSpPr>
                <p:nvPr userDrawn="1"/>
              </p:nvSpPr>
              <p:spPr bwMode="auto">
                <a:xfrm rot="-3172564">
                  <a:off x="4859" y="181"/>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48"/>
                <p:cNvSpPr>
                  <a:spLocks/>
                </p:cNvSpPr>
                <p:nvPr userDrawn="1"/>
              </p:nvSpPr>
              <p:spPr bwMode="auto">
                <a:xfrm rot="-3172564">
                  <a:off x="5298" y="896"/>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49"/>
                <p:cNvSpPr>
                  <a:spLocks/>
                </p:cNvSpPr>
                <p:nvPr userDrawn="1"/>
              </p:nvSpPr>
              <p:spPr bwMode="auto">
                <a:xfrm rot="-3172564">
                  <a:off x="5253" y="805"/>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51"/>
                <p:cNvSpPr>
                  <a:spLocks/>
                </p:cNvSpPr>
                <p:nvPr userDrawn="1"/>
              </p:nvSpPr>
              <p:spPr bwMode="auto">
                <a:xfrm rot="-3172564">
                  <a:off x="4949" y="141"/>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60"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andiegounified.org/meal-application-and-payment-op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pPr eaLnBrk="1" hangingPunct="1">
              <a:defRPr/>
            </a:pPr>
            <a:r>
              <a:rPr lang="en-US" dirty="0"/>
              <a:t>Annual Title 1 Parent Meeting</a:t>
            </a:r>
          </a:p>
        </p:txBody>
      </p:sp>
      <p:sp>
        <p:nvSpPr>
          <p:cNvPr id="47107" name="Rectangle 3"/>
          <p:cNvSpPr>
            <a:spLocks noGrp="1" noChangeArrowheads="1"/>
          </p:cNvSpPr>
          <p:nvPr>
            <p:ph type="subTitle" idx="1"/>
          </p:nvPr>
        </p:nvSpPr>
        <p:spPr>
          <a:xfrm>
            <a:off x="1447800" y="3429000"/>
            <a:ext cx="7010400" cy="1905000"/>
          </a:xfrm>
        </p:spPr>
        <p:txBody>
          <a:bodyPr/>
          <a:lstStyle/>
          <a:p>
            <a:pPr eaLnBrk="1" hangingPunct="1">
              <a:lnSpc>
                <a:spcPct val="80000"/>
              </a:lnSpc>
              <a:defRPr/>
            </a:pPr>
            <a:r>
              <a:rPr lang="en-US" sz="2000" dirty="0"/>
              <a:t> </a:t>
            </a:r>
          </a:p>
          <a:p>
            <a:pPr eaLnBrk="1" hangingPunct="1">
              <a:lnSpc>
                <a:spcPct val="80000"/>
              </a:lnSpc>
              <a:defRPr/>
            </a:pPr>
            <a:endParaRPr lang="en-US" sz="1800" dirty="0"/>
          </a:p>
          <a:p>
            <a:pPr eaLnBrk="1" hangingPunct="1">
              <a:lnSpc>
                <a:spcPct val="80000"/>
              </a:lnSpc>
              <a:defRPr/>
            </a:pPr>
            <a:r>
              <a:rPr lang="en-US" sz="1800" dirty="0"/>
              <a:t>2018-19</a:t>
            </a:r>
          </a:p>
          <a:p>
            <a:pPr eaLnBrk="1" hangingPunct="1">
              <a:lnSpc>
                <a:spcPct val="80000"/>
              </a:lnSpc>
              <a:defRPr/>
            </a:pPr>
            <a:r>
              <a:rPr lang="en-US" sz="1800" dirty="0"/>
              <a:t>San Diego Unified School District</a:t>
            </a:r>
          </a:p>
          <a:p>
            <a:pPr eaLnBrk="1" hangingPunct="1">
              <a:lnSpc>
                <a:spcPct val="80000"/>
              </a:lnSpc>
              <a:defRPr/>
            </a:pPr>
            <a:r>
              <a:rPr lang="en-US" sz="3200" dirty="0"/>
              <a:t> </a:t>
            </a:r>
          </a:p>
        </p:txBody>
      </p:sp>
      <p:sp>
        <p:nvSpPr>
          <p:cNvPr id="2" name="TextBox 1"/>
          <p:cNvSpPr txBox="1"/>
          <p:nvPr/>
        </p:nvSpPr>
        <p:spPr>
          <a:xfrm>
            <a:off x="9372600" y="838200"/>
            <a:ext cx="1066800" cy="261938"/>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3" name="Rectangle 2"/>
          <p:cNvSpPr/>
          <p:nvPr/>
        </p:nvSpPr>
        <p:spPr>
          <a:xfrm>
            <a:off x="5524500" y="472700"/>
            <a:ext cx="2667000" cy="646331"/>
          </a:xfrm>
          <a:prstGeom prst="rect">
            <a:avLst/>
          </a:prstGeom>
        </p:spPr>
        <p:txBody>
          <a:bodyPr wrap="square">
            <a:spAutoFit/>
          </a:bodyPr>
          <a:lstStyle/>
          <a:p>
            <a:pPr algn="ctr">
              <a:defRPr/>
            </a:pPr>
            <a:r>
              <a:rPr lang="en-US" b="1" dirty="0">
                <a:latin typeface="Times New Roman" pitchFamily="18" charset="0"/>
                <a:cs typeface="Times New Roman" pitchFamily="18" charset="0"/>
              </a:rPr>
              <a:t>Attachment 4</a:t>
            </a:r>
          </a:p>
          <a:p>
            <a:pPr algn="ctr">
              <a:defRPr/>
            </a:pPr>
            <a:r>
              <a:rPr lang="en-US" dirty="0">
                <a:latin typeface="Times New Roman" pitchFamily="18" charset="0"/>
                <a:cs typeface="Times New Roman" pitchFamily="18" charset="0"/>
              </a:rPr>
              <a:t>TI PIP Power Point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800">
                                          <p:stCondLst>
                                            <p:cond delay="0"/>
                                          </p:stCondLst>
                                        </p:cTn>
                                        <p:tgtEl>
                                          <p:spTgt spid="47106"/>
                                        </p:tgtEl>
                                      </p:cBhvr>
                                    </p:animEffect>
                                    <p:anim calcmode="lin" valueType="num">
                                      <p:cBhvr>
                                        <p:cTn id="8" dur="800" fill="hold">
                                          <p:stCondLst>
                                            <p:cond delay="0"/>
                                          </p:stCondLst>
                                        </p:cTn>
                                        <p:tgtEl>
                                          <p:spTgt spid="47106"/>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47106"/>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slide(fromBottom)">
                                      <p:cBhvr>
                                        <p:cTn id="15" dur="500">
                                          <p:stCondLst>
                                            <p:cond delay="0"/>
                                          </p:stCondLst>
                                        </p:cTn>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7107">
                                            <p:txEl>
                                              <p:pRg st="2" end="2"/>
                                            </p:txEl>
                                          </p:spTgt>
                                        </p:tgtEl>
                                        <p:attrNameLst>
                                          <p:attrName>style.visibility</p:attrName>
                                        </p:attrNameLst>
                                      </p:cBhvr>
                                      <p:to>
                                        <p:strVal val="visible"/>
                                      </p:to>
                                    </p:set>
                                    <p:animEffect transition="in" filter="slide(fromBottom)">
                                      <p:cBhvr>
                                        <p:cTn id="20" dur="500">
                                          <p:stCondLst>
                                            <p:cond delay="0"/>
                                          </p:stCondLst>
                                        </p:cTn>
                                        <p:tgtEl>
                                          <p:spTgt spid="4710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Effect transition="in" filter="slide(fromBottom)">
                                      <p:cBhvr>
                                        <p:cTn id="25" dur="500">
                                          <p:stCondLst>
                                            <p:cond delay="0"/>
                                          </p:stCondLst>
                                        </p:cTn>
                                        <p:tgtEl>
                                          <p:spTgt spid="4710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07">
                                            <p:txEl>
                                              <p:pRg st="4" end="4"/>
                                            </p:txEl>
                                          </p:spTgt>
                                        </p:tgtEl>
                                        <p:attrNameLst>
                                          <p:attrName>style.visibility</p:attrName>
                                        </p:attrNameLst>
                                      </p:cBhvr>
                                      <p:to>
                                        <p:strVal val="visible"/>
                                      </p:to>
                                    </p:set>
                                    <p:animEffect transition="in" filter="slide(fromBottom)">
                                      <p:cBhvr>
                                        <p:cTn id="30" dur="500">
                                          <p:stCondLst>
                                            <p:cond delay="0"/>
                                          </p:stCondLst>
                                        </p:cTn>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a:xfrm>
            <a:off x="901700" y="609600"/>
            <a:ext cx="6870700" cy="1295400"/>
          </a:xfrm>
        </p:spPr>
        <p:txBody>
          <a:bodyPr/>
          <a:lstStyle/>
          <a:p>
            <a:pPr eaLnBrk="1" hangingPunct="1"/>
            <a:r>
              <a:rPr lang="en-US" altLang="en-US" dirty="0"/>
              <a:t>Single Plan for Student Achievement or SPSA</a:t>
            </a:r>
          </a:p>
        </p:txBody>
      </p:sp>
      <p:sp>
        <p:nvSpPr>
          <p:cNvPr id="12292" name="Rectangle 1027"/>
          <p:cNvSpPr>
            <a:spLocks noGrp="1" noChangeArrowheads="1"/>
          </p:cNvSpPr>
          <p:nvPr>
            <p:ph type="body" idx="1"/>
          </p:nvPr>
        </p:nvSpPr>
        <p:spPr>
          <a:xfrm>
            <a:off x="533400" y="1981200"/>
            <a:ext cx="8077200" cy="4114800"/>
          </a:xfrm>
        </p:spPr>
        <p:txBody>
          <a:bodyPr/>
          <a:lstStyle/>
          <a:p>
            <a:pPr eaLnBrk="1" hangingPunct="1"/>
            <a:r>
              <a:rPr lang="en-US" altLang="en-US"/>
              <a:t>School’s plan developed by staff with input from the SSC to ensure all students can learn to the best of their ability.</a:t>
            </a:r>
          </a:p>
          <a:p>
            <a:pPr eaLnBrk="1" hangingPunct="1"/>
            <a:r>
              <a:rPr lang="en-US" altLang="en-US"/>
              <a:t>Plan is used to address students needs in learning and how to best use Title 1 funding to support all 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990600" y="685800"/>
            <a:ext cx="6870700" cy="1295400"/>
          </a:xfrm>
        </p:spPr>
        <p:txBody>
          <a:bodyPr/>
          <a:lstStyle/>
          <a:p>
            <a:pPr eaLnBrk="1" hangingPunct="1"/>
            <a:r>
              <a:rPr lang="en-US" sz="4000" dirty="0"/>
              <a:t>Single Plan for </a:t>
            </a:r>
            <a:br>
              <a:rPr lang="en-US" sz="4000" dirty="0"/>
            </a:br>
            <a:r>
              <a:rPr lang="en-US" sz="4000" u="sng" dirty="0"/>
              <a:t>Student Achievement</a:t>
            </a:r>
          </a:p>
        </p:txBody>
      </p:sp>
      <p:sp>
        <p:nvSpPr>
          <p:cNvPr id="13316" name="Rectangle 3"/>
          <p:cNvSpPr>
            <a:spLocks noGrp="1" noChangeArrowheads="1"/>
          </p:cNvSpPr>
          <p:nvPr>
            <p:ph type="body" idx="1"/>
          </p:nvPr>
        </p:nvSpPr>
        <p:spPr>
          <a:xfrm>
            <a:off x="685800" y="2438400"/>
            <a:ext cx="7239000" cy="1600200"/>
          </a:xfrm>
        </p:spPr>
        <p:txBody>
          <a:bodyPr/>
          <a:lstStyle/>
          <a:p>
            <a:pPr algn="ctr" eaLnBrk="1" hangingPunct="1">
              <a:lnSpc>
                <a:spcPct val="150000"/>
              </a:lnSpc>
              <a:spcBef>
                <a:spcPct val="0"/>
              </a:spcBef>
              <a:buFontTx/>
              <a:buNone/>
            </a:pPr>
            <a:r>
              <a:rPr lang="en-US" sz="3100" i="1" dirty="0"/>
              <a:t>	</a:t>
            </a:r>
            <a:r>
              <a:rPr lang="en-US" i="1" dirty="0">
                <a:solidFill>
                  <a:srgbClr val="FF0000"/>
                </a:solidFill>
              </a:rPr>
              <a:t>Discuss the goals and planned strategies of the school site plan</a:t>
            </a:r>
          </a:p>
        </p:txBody>
      </p:sp>
    </p:spTree>
    <p:extLst>
      <p:ext uri="{BB962C8B-B14F-4D97-AF65-F5344CB8AC3E}">
        <p14:creationId xmlns:p14="http://schemas.microsoft.com/office/powerpoint/2010/main" val="202794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09600" y="2133600"/>
            <a:ext cx="8001000" cy="3276600"/>
          </a:xfrm>
        </p:spPr>
        <p:txBody>
          <a:bodyPr/>
          <a:lstStyle/>
          <a:p>
            <a:pPr marL="0" indent="0" eaLnBrk="1" hangingPunct="1">
              <a:lnSpc>
                <a:spcPct val="150000"/>
              </a:lnSpc>
              <a:buNone/>
              <a:tabLst>
                <a:tab pos="347663" algn="l"/>
              </a:tabLst>
            </a:pPr>
            <a:r>
              <a:rPr lang="en-US" sz="3000" dirty="0"/>
              <a:t>Every Title I school, in collaboration with parents, </a:t>
            </a:r>
            <a:r>
              <a:rPr lang="en-US" sz="3000" b="1" dirty="0"/>
              <a:t>MUST</a:t>
            </a:r>
            <a:r>
              <a:rPr lang="en-US" sz="3000" dirty="0"/>
              <a:t> prepare and distribute a site level Title I Parent &amp; Family Engagement Policy and School Parent Compact by October 26, 2018.</a:t>
            </a:r>
          </a:p>
        </p:txBody>
      </p:sp>
      <p:sp>
        <p:nvSpPr>
          <p:cNvPr id="17412" name="Rectangle 2"/>
          <p:cNvSpPr>
            <a:spLocks noGrp="1" noChangeArrowheads="1"/>
          </p:cNvSpPr>
          <p:nvPr>
            <p:ph type="title"/>
          </p:nvPr>
        </p:nvSpPr>
        <p:spPr>
          <a:xfrm>
            <a:off x="152400" y="228600"/>
            <a:ext cx="8153400" cy="1828800"/>
          </a:xfrm>
        </p:spPr>
        <p:txBody>
          <a:bodyPr/>
          <a:lstStyle/>
          <a:p>
            <a:pPr eaLnBrk="1" hangingPunct="1">
              <a:lnSpc>
                <a:spcPct val="90000"/>
              </a:lnSpc>
            </a:pPr>
            <a:r>
              <a:rPr lang="en-US" sz="3800" dirty="0"/>
              <a:t>The Site Title I</a:t>
            </a:r>
            <a:br>
              <a:rPr lang="en-US" sz="3800" dirty="0"/>
            </a:br>
            <a:r>
              <a:rPr lang="en-US" sz="3800" u="sng" dirty="0"/>
              <a:t>Parent &amp; Family Engagement Policy</a:t>
            </a:r>
            <a:r>
              <a:rPr lang="en-US" sz="3800" dirty="0"/>
              <a:t> and </a:t>
            </a:r>
            <a:r>
              <a:rPr lang="en-US" sz="3800" u="sng" dirty="0"/>
              <a:t>School Parent Compact </a:t>
            </a:r>
          </a:p>
        </p:txBody>
      </p:sp>
    </p:spTree>
    <p:extLst>
      <p:ext uri="{BB962C8B-B14F-4D97-AF65-F5344CB8AC3E}">
        <p14:creationId xmlns:p14="http://schemas.microsoft.com/office/powerpoint/2010/main" val="291295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838200" y="533400"/>
            <a:ext cx="7162800" cy="990600"/>
          </a:xfrm>
        </p:spPr>
        <p:txBody>
          <a:bodyPr/>
          <a:lstStyle/>
          <a:p>
            <a:pPr eaLnBrk="1" hangingPunct="1"/>
            <a:r>
              <a:rPr lang="en-US" sz="2800" dirty="0"/>
              <a:t>Our Title I Parent &amp; Family Engagement Policy and School Parent Compact</a:t>
            </a:r>
          </a:p>
        </p:txBody>
      </p:sp>
      <p:sp>
        <p:nvSpPr>
          <p:cNvPr id="18436" name="Rectangle 3"/>
          <p:cNvSpPr>
            <a:spLocks noGrp="1" noChangeArrowheads="1"/>
          </p:cNvSpPr>
          <p:nvPr>
            <p:ph type="body" idx="1"/>
          </p:nvPr>
        </p:nvSpPr>
        <p:spPr>
          <a:xfrm>
            <a:off x="533400" y="1752600"/>
            <a:ext cx="8077200" cy="3886200"/>
          </a:xfrm>
        </p:spPr>
        <p:txBody>
          <a:bodyPr/>
          <a:lstStyle/>
          <a:p>
            <a:pPr marL="0" indent="4763" eaLnBrk="1" hangingPunct="1">
              <a:buFontTx/>
              <a:buNone/>
            </a:pPr>
            <a:r>
              <a:rPr lang="en-US" sz="2000" i="1" dirty="0"/>
              <a:t>The site Title I Parent &amp; Family Engagement Policy describes HOW the school will involve the parents in an organized, ongoing, and timely way as well as the planning, review, and improvement of the Title I program at their school.</a:t>
            </a:r>
          </a:p>
          <a:p>
            <a:pPr marL="0" indent="4763" eaLnBrk="1" hangingPunct="1">
              <a:buFontTx/>
              <a:buNone/>
            </a:pPr>
            <a:endParaRPr lang="en-US" sz="800" i="1" dirty="0"/>
          </a:p>
          <a:p>
            <a:pPr marL="0" indent="4763" eaLnBrk="1" hangingPunct="1">
              <a:buFontTx/>
              <a:buNone/>
            </a:pPr>
            <a:r>
              <a:rPr lang="en-US" sz="2000" i="1" dirty="0"/>
              <a:t>The School Parent Compact component describes the responsibilities of the school, the parent, and the student for improved student achievement.</a:t>
            </a:r>
          </a:p>
          <a:p>
            <a:pPr marL="0" indent="4763" eaLnBrk="1" hangingPunct="1">
              <a:buFontTx/>
              <a:buNone/>
            </a:pPr>
            <a:endParaRPr lang="en-US" sz="800" i="1" dirty="0"/>
          </a:p>
          <a:p>
            <a:pPr marL="0" indent="4763" eaLnBrk="1" hangingPunct="1">
              <a:buFontTx/>
              <a:buNone/>
            </a:pPr>
            <a:r>
              <a:rPr lang="en-US" sz="2000" i="1" dirty="0">
                <a:solidFill>
                  <a:srgbClr val="FF0000"/>
                </a:solidFill>
              </a:rPr>
              <a:t>Provide copies of the school’s Title I Parent &amp; Family Engagement Policy and School Parent Compact. Invite input from parents.</a:t>
            </a:r>
          </a:p>
          <a:p>
            <a:pPr marL="0" indent="4763" eaLnBrk="1" hangingPunct="1">
              <a:spcBef>
                <a:spcPts val="1800"/>
              </a:spcBef>
              <a:buFontTx/>
              <a:buNone/>
            </a:pPr>
            <a:r>
              <a:rPr lang="en-US" sz="2000" i="1" dirty="0">
                <a:solidFill>
                  <a:srgbClr val="FF0000"/>
                </a:solidFill>
              </a:rPr>
              <a:t>    Describe how the Policy is distributed to parents each year.</a:t>
            </a:r>
          </a:p>
        </p:txBody>
      </p:sp>
    </p:spTree>
    <p:extLst>
      <p:ext uri="{BB962C8B-B14F-4D97-AF65-F5344CB8AC3E}">
        <p14:creationId xmlns:p14="http://schemas.microsoft.com/office/powerpoint/2010/main" val="86471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xfrm>
            <a:off x="1054100" y="685800"/>
            <a:ext cx="6870700" cy="1066800"/>
          </a:xfrm>
        </p:spPr>
        <p:txBody>
          <a:bodyPr/>
          <a:lstStyle/>
          <a:p>
            <a:pPr eaLnBrk="1" hangingPunct="1"/>
            <a:r>
              <a:rPr lang="en-US" altLang="en-US" dirty="0"/>
              <a:t>Title I Funds</a:t>
            </a:r>
            <a:br>
              <a:rPr lang="en-US" altLang="en-US" sz="4000" dirty="0"/>
            </a:br>
            <a:r>
              <a:rPr lang="en-US" altLang="en-US" sz="1600" dirty="0"/>
              <a:t> </a:t>
            </a:r>
            <a:r>
              <a:rPr lang="en-US" altLang="en-US" sz="2000" dirty="0"/>
              <a:t>[Federal Funds]</a:t>
            </a:r>
          </a:p>
        </p:txBody>
      </p:sp>
      <p:sp>
        <p:nvSpPr>
          <p:cNvPr id="13316" name="Rectangle 1027"/>
          <p:cNvSpPr>
            <a:spLocks noGrp="1" noChangeArrowheads="1"/>
          </p:cNvSpPr>
          <p:nvPr>
            <p:ph type="body" sz="half" idx="1"/>
          </p:nvPr>
        </p:nvSpPr>
        <p:spPr>
          <a:xfrm>
            <a:off x="1295400" y="2057400"/>
            <a:ext cx="6553200" cy="3200400"/>
          </a:xfrm>
        </p:spPr>
        <p:txBody>
          <a:bodyPr/>
          <a:lstStyle/>
          <a:p>
            <a:pPr eaLnBrk="1" hangingPunct="1"/>
            <a:r>
              <a:rPr lang="en-US" altLang="en-US" dirty="0"/>
              <a:t>Allocated on basis of number of students eligible for free/reduced lunch.  Schools receive Title I funds if 40% or more of students are eligible for free/reduced lunch.</a:t>
            </a:r>
          </a:p>
        </p:txBody>
      </p:sp>
      <p:pic>
        <p:nvPicPr>
          <p:cNvPr id="13317" name="Picture 1029" descr="bs00508_"/>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6172200" y="4267200"/>
            <a:ext cx="2339975" cy="2216150"/>
          </a:xfrm>
        </p:spPr>
      </p:pic>
      <p:grpSp>
        <p:nvGrpSpPr>
          <p:cNvPr id="13318" name="Group 5"/>
          <p:cNvGrpSpPr>
            <a:grpSpLocks/>
          </p:cNvGrpSpPr>
          <p:nvPr/>
        </p:nvGrpSpPr>
        <p:grpSpPr bwMode="auto">
          <a:xfrm>
            <a:off x="-533400" y="152400"/>
            <a:ext cx="8229600" cy="490538"/>
            <a:chOff x="-533400" y="152400"/>
            <a:chExt cx="8229600" cy="489924"/>
          </a:xfrm>
        </p:grpSpPr>
        <p:sp>
          <p:nvSpPr>
            <p:cNvPr id="7" name="TextBox 6"/>
            <p:cNvSpPr txBox="1"/>
            <p:nvPr/>
          </p:nvSpPr>
          <p:spPr>
            <a:xfrm>
              <a:off x="6629400" y="152400"/>
              <a:ext cx="1066800" cy="261610"/>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13320" name="TextBox 7"/>
            <p:cNvSpPr txBox="1">
              <a:spLocks noChangeArrowheads="1"/>
            </p:cNvSpPr>
            <p:nvPr/>
          </p:nvSpPr>
          <p:spPr bwMode="auto">
            <a:xfrm>
              <a:off x="-533400" y="380714"/>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915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title"/>
          </p:nvPr>
        </p:nvSpPr>
        <p:spPr>
          <a:xfrm>
            <a:off x="1066800" y="762000"/>
            <a:ext cx="6870700" cy="1371600"/>
          </a:xfrm>
        </p:spPr>
        <p:txBody>
          <a:bodyPr/>
          <a:lstStyle/>
          <a:p>
            <a:pPr eaLnBrk="1" hangingPunct="1">
              <a:lnSpc>
                <a:spcPct val="60000"/>
              </a:lnSpc>
            </a:pPr>
            <a:r>
              <a:rPr lang="en-US" altLang="en-US" dirty="0"/>
              <a:t>Title I Funds</a:t>
            </a:r>
            <a:br>
              <a:rPr lang="en-US" altLang="en-US" sz="4000" dirty="0"/>
            </a:br>
            <a:r>
              <a:rPr lang="en-US" altLang="en-US" sz="2800" dirty="0"/>
              <a:t>continued</a:t>
            </a:r>
            <a:br>
              <a:rPr lang="en-US" altLang="en-US" sz="4000" dirty="0"/>
            </a:br>
            <a:r>
              <a:rPr lang="en-US" altLang="en-US" sz="4000" dirty="0"/>
              <a:t> </a:t>
            </a:r>
            <a:r>
              <a:rPr lang="en-US" altLang="en-US" sz="2000" dirty="0"/>
              <a:t>[Federal Funds]</a:t>
            </a:r>
          </a:p>
        </p:txBody>
      </p:sp>
      <p:sp>
        <p:nvSpPr>
          <p:cNvPr id="14340" name="Rectangle 3"/>
          <p:cNvSpPr>
            <a:spLocks noGrp="1" noChangeArrowheads="1"/>
          </p:cNvSpPr>
          <p:nvPr>
            <p:ph type="body" idx="1"/>
          </p:nvPr>
        </p:nvSpPr>
        <p:spPr>
          <a:xfrm>
            <a:off x="990600" y="2438400"/>
            <a:ext cx="7162800" cy="2057400"/>
          </a:xfrm>
        </p:spPr>
        <p:txBody>
          <a:bodyPr/>
          <a:lstStyle/>
          <a:p>
            <a:pPr eaLnBrk="1" hangingPunct="1"/>
            <a:r>
              <a:rPr lang="en-US" altLang="en-US" dirty="0"/>
              <a:t>Schools in SDUSD are ranked according to this percentage, and schools receive a certain amount of money per student.</a:t>
            </a:r>
          </a:p>
        </p:txBody>
      </p:sp>
      <p:pic>
        <p:nvPicPr>
          <p:cNvPr id="14341" name="Picture 5" descr="bs0050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4191000"/>
            <a:ext cx="2339975"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2288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762000" y="2209800"/>
            <a:ext cx="8001000" cy="3886200"/>
          </a:xfrm>
        </p:spPr>
        <p:txBody>
          <a:bodyPr/>
          <a:lstStyle/>
          <a:p>
            <a:pPr eaLnBrk="1" hangingPunct="1">
              <a:lnSpc>
                <a:spcPct val="90000"/>
              </a:lnSpc>
            </a:pPr>
            <a:r>
              <a:rPr lang="en-US" altLang="en-US" dirty="0"/>
              <a:t>Approximately one percent of a school’s total Title I budget is for parent involvement activities.</a:t>
            </a:r>
          </a:p>
          <a:p>
            <a:pPr eaLnBrk="1" hangingPunct="1">
              <a:lnSpc>
                <a:spcPct val="90000"/>
              </a:lnSpc>
            </a:pPr>
            <a:r>
              <a:rPr lang="en-US" altLang="en-US" dirty="0"/>
              <a:t>Funds must supplement, not supplant, district funds.</a:t>
            </a:r>
          </a:p>
        </p:txBody>
      </p:sp>
      <p:sp>
        <p:nvSpPr>
          <p:cNvPr id="104453" name="Rectangle 5"/>
          <p:cNvSpPr>
            <a:spLocks noGrp="1" noChangeArrowheads="1"/>
          </p:cNvSpPr>
          <p:nvPr>
            <p:ph type="title"/>
          </p:nvPr>
        </p:nvSpPr>
        <p:spPr>
          <a:xfrm>
            <a:off x="1219200" y="701675"/>
            <a:ext cx="6870700" cy="1524000"/>
          </a:xfrm>
        </p:spPr>
        <p:txBody>
          <a:bodyPr/>
          <a:lstStyle/>
          <a:p>
            <a:pPr eaLnBrk="1" hangingPunct="1"/>
            <a:r>
              <a:rPr lang="en-US" altLang="en-US" dirty="0"/>
              <a:t>Title I Funds-Parent Involvement</a:t>
            </a:r>
            <a:br>
              <a:rPr lang="en-US" altLang="en-US" sz="4000" dirty="0"/>
            </a:br>
            <a:r>
              <a:rPr lang="en-US" altLang="en-US" sz="2800" dirty="0"/>
              <a:t>continued</a:t>
            </a:r>
            <a:br>
              <a:rPr lang="en-US" altLang="en-US" sz="2000" dirty="0"/>
            </a:br>
            <a:r>
              <a:rPr lang="en-US" altLang="en-US" sz="2000" dirty="0"/>
              <a:t> [Federal Funds]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04453"/>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09600" y="360363"/>
            <a:ext cx="7696200" cy="1066800"/>
          </a:xfrm>
        </p:spPr>
        <p:txBody>
          <a:bodyPr/>
          <a:lstStyle/>
          <a:p>
            <a:pPr eaLnBrk="1" hangingPunct="1"/>
            <a:r>
              <a:rPr lang="en-US" altLang="en-US" dirty="0"/>
              <a:t>Why Is</a:t>
            </a:r>
            <a:r>
              <a:rPr lang="en-US" altLang="en-US" baseline="0" dirty="0"/>
              <a:t> This Important</a:t>
            </a:r>
            <a:r>
              <a:rPr lang="en-US" altLang="en-US" dirty="0"/>
              <a:t>?</a:t>
            </a:r>
            <a:endParaRPr lang="en-US" altLang="en-US" sz="2800" dirty="0"/>
          </a:p>
        </p:txBody>
      </p:sp>
      <p:sp>
        <p:nvSpPr>
          <p:cNvPr id="21508" name="Rectangle 3"/>
          <p:cNvSpPr>
            <a:spLocks noGrp="1" noChangeArrowheads="1"/>
          </p:cNvSpPr>
          <p:nvPr>
            <p:ph type="body" idx="1"/>
          </p:nvPr>
        </p:nvSpPr>
        <p:spPr>
          <a:xfrm>
            <a:off x="304800" y="1447800"/>
            <a:ext cx="8305800" cy="4648200"/>
          </a:xfrm>
        </p:spPr>
        <p:txBody>
          <a:bodyPr/>
          <a:lstStyle/>
          <a:p>
            <a:pPr eaLnBrk="1" hangingPunct="1"/>
            <a:r>
              <a:rPr lang="en-US" altLang="en-US" sz="2800" dirty="0"/>
              <a:t>More Title 1 funding allows school to pursue a greater number of options for the benefit of the students: nursing, counseling, guidance assistant, software programs, etc.</a:t>
            </a:r>
          </a:p>
          <a:p>
            <a:pPr eaLnBrk="1" hangingPunct="1"/>
            <a:endParaRPr lang="en-US" altLang="en-US" sz="1400" dirty="0"/>
          </a:p>
          <a:p>
            <a:pPr eaLnBrk="1" hangingPunct="1"/>
            <a:r>
              <a:rPr lang="en-US" altLang="en-US" sz="2800" dirty="0"/>
              <a:t>Apply online at </a:t>
            </a:r>
            <a:r>
              <a:rPr lang="en-US" altLang="en-US" sz="2800" dirty="0">
                <a:hlinkClick r:id="rId2"/>
              </a:rPr>
              <a:t>https://www.sandiegounified.org/meal-application-and-payment-options</a:t>
            </a:r>
            <a:r>
              <a:rPr lang="en-US" altLang="en-US" sz="2800" dirty="0"/>
              <a:t> </a:t>
            </a:r>
          </a:p>
          <a:p>
            <a:pPr marL="0" indent="0" eaLnBrk="1" hangingPunct="1">
              <a:buNone/>
            </a:pPr>
            <a:endParaRPr lang="en-US" altLang="en-US" sz="1400" dirty="0"/>
          </a:p>
          <a:p>
            <a:pPr eaLnBrk="1" hangingPunct="1"/>
            <a:r>
              <a:rPr lang="en-US" altLang="en-US" sz="2800" dirty="0"/>
              <a:t>Paper applications are available in the office</a:t>
            </a:r>
          </a:p>
        </p:txBody>
      </p:sp>
      <p:grpSp>
        <p:nvGrpSpPr>
          <p:cNvPr id="21509" name="Group 4"/>
          <p:cNvGrpSpPr>
            <a:grpSpLocks/>
          </p:cNvGrpSpPr>
          <p:nvPr/>
        </p:nvGrpSpPr>
        <p:grpSpPr bwMode="auto">
          <a:xfrm>
            <a:off x="228600" y="152400"/>
            <a:ext cx="7467600" cy="261938"/>
            <a:chOff x="228600" y="152400"/>
            <a:chExt cx="7467600" cy="261610"/>
          </a:xfrm>
        </p:grpSpPr>
        <p:sp>
          <p:nvSpPr>
            <p:cNvPr id="6" name="TextBox 5"/>
            <p:cNvSpPr txBox="1"/>
            <p:nvPr/>
          </p:nvSpPr>
          <p:spPr>
            <a:xfrm>
              <a:off x="6629400" y="152400"/>
              <a:ext cx="1066800" cy="261610"/>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21511" name="TextBox 6"/>
            <p:cNvSpPr txBox="1">
              <a:spLocks noChangeArrowheads="1"/>
            </p:cNvSpPr>
            <p:nvPr/>
          </p:nvSpPr>
          <p:spPr bwMode="auto">
            <a:xfrm>
              <a:off x="228600" y="152400"/>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533400" y="533400"/>
            <a:ext cx="7696200" cy="1066800"/>
          </a:xfrm>
        </p:spPr>
        <p:txBody>
          <a:bodyPr/>
          <a:lstStyle/>
          <a:p>
            <a:pPr eaLnBrk="1" hangingPunct="1"/>
            <a:r>
              <a:rPr lang="en-US" altLang="en-US" dirty="0"/>
              <a:t>Why Should You Care?</a:t>
            </a:r>
            <a:endParaRPr lang="en-US" altLang="en-US" sz="2800" dirty="0"/>
          </a:p>
        </p:txBody>
      </p:sp>
      <p:sp>
        <p:nvSpPr>
          <p:cNvPr id="20484" name="Rectangle 3"/>
          <p:cNvSpPr>
            <a:spLocks noGrp="1" noChangeArrowheads="1"/>
          </p:cNvSpPr>
          <p:nvPr>
            <p:ph type="body" idx="1"/>
          </p:nvPr>
        </p:nvSpPr>
        <p:spPr>
          <a:xfrm>
            <a:off x="762000" y="1752600"/>
            <a:ext cx="7696200" cy="4648200"/>
          </a:xfrm>
        </p:spPr>
        <p:txBody>
          <a:bodyPr/>
          <a:lstStyle/>
          <a:p>
            <a:pPr eaLnBrk="1" hangingPunct="1"/>
            <a:r>
              <a:rPr lang="en-US" altLang="en-US" dirty="0"/>
              <a:t>Parents </a:t>
            </a:r>
            <a:r>
              <a:rPr lang="en-US" altLang="en-US"/>
              <a:t>can potentially increase </a:t>
            </a:r>
            <a:r>
              <a:rPr lang="en-US" altLang="en-US" dirty="0"/>
              <a:t>the Title 1 funding a school receives by filling out a Free &amp; Reduced Lunch application</a:t>
            </a:r>
          </a:p>
          <a:p>
            <a:pPr eaLnBrk="1" hangingPunct="1"/>
            <a:r>
              <a:rPr lang="en-US" altLang="en-US" dirty="0"/>
              <a:t>Title 1 $$$ benefit all students </a:t>
            </a:r>
          </a:p>
          <a:p>
            <a:pPr eaLnBrk="1" hangingPunct="1"/>
            <a:r>
              <a:rPr lang="en-US" altLang="en-US" dirty="0"/>
              <a:t>No downside to applying, even if you  are denied.</a:t>
            </a:r>
          </a:p>
        </p:txBody>
      </p:sp>
      <p:sp>
        <p:nvSpPr>
          <p:cNvPr id="6" name="TextBox 5"/>
          <p:cNvSpPr txBox="1"/>
          <p:nvPr/>
        </p:nvSpPr>
        <p:spPr bwMode="auto">
          <a:xfrm>
            <a:off x="6629400" y="152400"/>
            <a:ext cx="1066800" cy="261938"/>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09600" y="360363"/>
            <a:ext cx="7696200" cy="1066800"/>
          </a:xfrm>
        </p:spPr>
        <p:txBody>
          <a:bodyPr/>
          <a:lstStyle/>
          <a:p>
            <a:pPr eaLnBrk="1" hangingPunct="1"/>
            <a:br>
              <a:rPr lang="en-US" altLang="en-US" dirty="0"/>
            </a:br>
            <a:r>
              <a:rPr lang="en-US" altLang="en-US" dirty="0"/>
              <a:t>Thank You!!</a:t>
            </a:r>
            <a:endParaRPr lang="en-US" altLang="en-US" sz="2800" dirty="0"/>
          </a:p>
        </p:txBody>
      </p:sp>
      <p:sp>
        <p:nvSpPr>
          <p:cNvPr id="22532" name="Rectangle 3"/>
          <p:cNvSpPr>
            <a:spLocks noGrp="1" noChangeArrowheads="1"/>
          </p:cNvSpPr>
          <p:nvPr>
            <p:ph type="body" idx="1"/>
          </p:nvPr>
        </p:nvSpPr>
        <p:spPr>
          <a:xfrm>
            <a:off x="457200" y="1524000"/>
            <a:ext cx="8305800" cy="4648200"/>
          </a:xfrm>
        </p:spPr>
        <p:txBody>
          <a:bodyPr/>
          <a:lstStyle/>
          <a:p>
            <a:pPr marL="0" indent="0" algn="ctr" eaLnBrk="1" hangingPunct="1">
              <a:buNone/>
            </a:pPr>
            <a:endParaRPr lang="en-US" altLang="en-US" dirty="0"/>
          </a:p>
          <a:p>
            <a:pPr marL="0" indent="0" algn="ctr" eaLnBrk="1" hangingPunct="1">
              <a:buNone/>
            </a:pPr>
            <a:endParaRPr lang="en-US" altLang="en-US" dirty="0"/>
          </a:p>
          <a:p>
            <a:pPr marL="0" indent="0" algn="ctr" eaLnBrk="1" hangingPunct="1">
              <a:buNone/>
            </a:pPr>
            <a:r>
              <a:rPr lang="en-US" altLang="en-US" dirty="0"/>
              <a:t>Any questions?  </a:t>
            </a:r>
          </a:p>
        </p:txBody>
      </p:sp>
      <p:grpSp>
        <p:nvGrpSpPr>
          <p:cNvPr id="22533" name="Group 4"/>
          <p:cNvGrpSpPr>
            <a:grpSpLocks/>
          </p:cNvGrpSpPr>
          <p:nvPr/>
        </p:nvGrpSpPr>
        <p:grpSpPr bwMode="auto">
          <a:xfrm>
            <a:off x="228600" y="152400"/>
            <a:ext cx="7467600" cy="261938"/>
            <a:chOff x="228600" y="152400"/>
            <a:chExt cx="7467600" cy="261610"/>
          </a:xfrm>
        </p:grpSpPr>
        <p:sp>
          <p:nvSpPr>
            <p:cNvPr id="6" name="TextBox 5"/>
            <p:cNvSpPr txBox="1"/>
            <p:nvPr/>
          </p:nvSpPr>
          <p:spPr>
            <a:xfrm>
              <a:off x="6629400" y="152400"/>
              <a:ext cx="1066800" cy="261610"/>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22537" name="TextBox 6"/>
            <p:cNvSpPr txBox="1">
              <a:spLocks noChangeArrowheads="1"/>
            </p:cNvSpPr>
            <p:nvPr/>
          </p:nvSpPr>
          <p:spPr bwMode="auto">
            <a:xfrm>
              <a:off x="228600" y="152400"/>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01700" y="381000"/>
            <a:ext cx="6870700" cy="762000"/>
          </a:xfrm>
        </p:spPr>
        <p:txBody>
          <a:bodyPr/>
          <a:lstStyle/>
          <a:p>
            <a:pPr eaLnBrk="1" hangingPunct="1"/>
            <a:r>
              <a:rPr lang="en-US" altLang="en-US"/>
              <a:t>Agenda  </a:t>
            </a:r>
          </a:p>
        </p:txBody>
      </p:sp>
      <p:sp>
        <p:nvSpPr>
          <p:cNvPr id="48131" name="Rectangle 3"/>
          <p:cNvSpPr>
            <a:spLocks noGrp="1" noChangeArrowheads="1"/>
          </p:cNvSpPr>
          <p:nvPr>
            <p:ph type="body" idx="1"/>
          </p:nvPr>
        </p:nvSpPr>
        <p:spPr>
          <a:xfrm>
            <a:off x="1524000" y="1371600"/>
            <a:ext cx="7239000" cy="4572000"/>
          </a:xfrm>
        </p:spPr>
        <p:txBody>
          <a:bodyPr/>
          <a:lstStyle/>
          <a:p>
            <a:pPr eaLnBrk="1" hangingPunct="1">
              <a:lnSpc>
                <a:spcPct val="90000"/>
              </a:lnSpc>
            </a:pPr>
            <a:r>
              <a:rPr lang="en-US" altLang="en-US" sz="2800" dirty="0"/>
              <a:t>What is Title 1?</a:t>
            </a:r>
          </a:p>
          <a:p>
            <a:pPr eaLnBrk="1" hangingPunct="1">
              <a:lnSpc>
                <a:spcPct val="90000"/>
              </a:lnSpc>
            </a:pPr>
            <a:r>
              <a:rPr lang="en-US" altLang="en-US" sz="2800" dirty="0"/>
              <a:t>Goals of Title 1</a:t>
            </a:r>
          </a:p>
          <a:p>
            <a:pPr eaLnBrk="1" hangingPunct="1">
              <a:lnSpc>
                <a:spcPct val="90000"/>
              </a:lnSpc>
            </a:pPr>
            <a:r>
              <a:rPr lang="en-US" altLang="en-US" sz="2800" dirty="0"/>
              <a:t>School Achievement Data</a:t>
            </a:r>
          </a:p>
          <a:p>
            <a:pPr eaLnBrk="1" hangingPunct="1">
              <a:lnSpc>
                <a:spcPct val="90000"/>
              </a:lnSpc>
            </a:pPr>
            <a:r>
              <a:rPr lang="en-US" altLang="en-US" sz="2800" dirty="0"/>
              <a:t>Parent Involvement</a:t>
            </a:r>
          </a:p>
          <a:p>
            <a:pPr eaLnBrk="1" hangingPunct="1">
              <a:lnSpc>
                <a:spcPct val="90000"/>
              </a:lnSpc>
            </a:pPr>
            <a:r>
              <a:rPr lang="en-US" altLang="en-US" sz="2800" dirty="0"/>
              <a:t>Single Plan for Student Achievement</a:t>
            </a:r>
          </a:p>
          <a:p>
            <a:pPr eaLnBrk="1" hangingPunct="1">
              <a:lnSpc>
                <a:spcPct val="90000"/>
              </a:lnSpc>
            </a:pPr>
            <a:r>
              <a:rPr lang="en-US" altLang="en-US" sz="2800" dirty="0"/>
              <a:t>Title I Parent &amp; Family Engagement Policy and School Parent Compact</a:t>
            </a:r>
          </a:p>
          <a:p>
            <a:pPr eaLnBrk="1" hangingPunct="1">
              <a:lnSpc>
                <a:spcPct val="90000"/>
              </a:lnSpc>
            </a:pPr>
            <a:r>
              <a:rPr lang="en-US" altLang="en-US" sz="2800" dirty="0"/>
              <a:t>Title I Funds</a:t>
            </a:r>
          </a:p>
          <a:p>
            <a:pPr eaLnBrk="1" hangingPunct="1">
              <a:lnSpc>
                <a:spcPct val="90000"/>
              </a:lnSpc>
            </a:pPr>
            <a:r>
              <a:rPr lang="en-US" altLang="en-US" sz="2800" dirty="0"/>
              <a:t>Why is this important?</a:t>
            </a:r>
          </a:p>
        </p:txBody>
      </p:sp>
      <p:grpSp>
        <p:nvGrpSpPr>
          <p:cNvPr id="7173" name="Group 2"/>
          <p:cNvGrpSpPr>
            <a:grpSpLocks/>
          </p:cNvGrpSpPr>
          <p:nvPr/>
        </p:nvGrpSpPr>
        <p:grpSpPr bwMode="auto">
          <a:xfrm>
            <a:off x="-1905000" y="935038"/>
            <a:ext cx="7467600" cy="263525"/>
            <a:chOff x="228600" y="152400"/>
            <a:chExt cx="7467600" cy="261610"/>
          </a:xfrm>
        </p:grpSpPr>
        <p:sp>
          <p:nvSpPr>
            <p:cNvPr id="5" name="TextBox 4"/>
            <p:cNvSpPr txBox="1"/>
            <p:nvPr/>
          </p:nvSpPr>
          <p:spPr>
            <a:xfrm>
              <a:off x="6629400" y="152400"/>
              <a:ext cx="1066800" cy="261610"/>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7175" name="TextBox 1"/>
            <p:cNvSpPr txBox="1">
              <a:spLocks noChangeArrowheads="1"/>
            </p:cNvSpPr>
            <p:nvPr/>
          </p:nvSpPr>
          <p:spPr bwMode="auto">
            <a:xfrm>
              <a:off x="228600" y="152400"/>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ppt_w</p:attrName>
                                        </p:attrNameLst>
                                      </p:cBhvr>
                                      <p:tavLst>
                                        <p:tav tm="0">
                                          <p:val>
                                            <p:strVal val="#ppt_w+.3"/>
                                          </p:val>
                                        </p:tav>
                                        <p:tav tm="100000">
                                          <p:val>
                                            <p:strVal val="#ppt_w"/>
                                          </p:val>
                                        </p:tav>
                                      </p:tavLst>
                                    </p:anim>
                                    <p:anim calcmode="lin" valueType="num">
                                      <p:cBhvr>
                                        <p:cTn id="8" dur="1000" fill="hold"/>
                                        <p:tgtEl>
                                          <p:spTgt spid="48130"/>
                                        </p:tgtEl>
                                        <p:attrNameLst>
                                          <p:attrName>ppt_h</p:attrName>
                                        </p:attrNameLst>
                                      </p:cBhvr>
                                      <p:tavLst>
                                        <p:tav tm="0">
                                          <p:val>
                                            <p:strVal val="#ppt_h"/>
                                          </p:val>
                                        </p:tav>
                                        <p:tav tm="100000">
                                          <p:val>
                                            <p:strVal val="#ppt_h"/>
                                          </p:val>
                                        </p:tav>
                                      </p:tavLst>
                                    </p:anim>
                                    <p:animEffect transition="in" filter="fade">
                                      <p:cBhvr>
                                        <p:cTn id="9" dur="1000"/>
                                        <p:tgtEl>
                                          <p:spTgt spid="481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 calcmode="lin" valueType="num">
                                      <p:cBhvr>
                                        <p:cTn id="14" dur="1000" fill="hold"/>
                                        <p:tgtEl>
                                          <p:spTgt spid="481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81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81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anim calcmode="lin" valueType="num">
                                      <p:cBhvr>
                                        <p:cTn id="21" dur="1000" fill="hold"/>
                                        <p:tgtEl>
                                          <p:spTgt spid="4813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4813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4813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48131">
                                            <p:txEl>
                                              <p:pRg st="2" end="2"/>
                                            </p:txEl>
                                          </p:spTgt>
                                        </p:tgtEl>
                                        <p:attrNameLst>
                                          <p:attrName>style.visibility</p:attrName>
                                        </p:attrNameLst>
                                      </p:cBhvr>
                                      <p:to>
                                        <p:strVal val="visible"/>
                                      </p:to>
                                    </p:set>
                                    <p:anim calcmode="lin" valueType="num">
                                      <p:cBhvr>
                                        <p:cTn id="28" dur="1000" fill="hold"/>
                                        <p:tgtEl>
                                          <p:spTgt spid="4813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4813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813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48131">
                                            <p:txEl>
                                              <p:pRg st="3" end="3"/>
                                            </p:txEl>
                                          </p:spTgt>
                                        </p:tgtEl>
                                        <p:attrNameLst>
                                          <p:attrName>style.visibility</p:attrName>
                                        </p:attrNameLst>
                                      </p:cBhvr>
                                      <p:to>
                                        <p:strVal val="visible"/>
                                      </p:to>
                                    </p:set>
                                    <p:anim calcmode="lin" valueType="num">
                                      <p:cBhvr>
                                        <p:cTn id="35" dur="1000" fill="hold"/>
                                        <p:tgtEl>
                                          <p:spTgt spid="4813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4813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4813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48131">
                                            <p:txEl>
                                              <p:pRg st="4" end="4"/>
                                            </p:txEl>
                                          </p:spTgt>
                                        </p:tgtEl>
                                        <p:attrNameLst>
                                          <p:attrName>style.visibility</p:attrName>
                                        </p:attrNameLst>
                                      </p:cBhvr>
                                      <p:to>
                                        <p:strVal val="visible"/>
                                      </p:to>
                                    </p:set>
                                    <p:anim calcmode="lin" valueType="num">
                                      <p:cBhvr>
                                        <p:cTn id="42" dur="1000" fill="hold"/>
                                        <p:tgtEl>
                                          <p:spTgt spid="4813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4813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48131">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48131">
                                            <p:txEl>
                                              <p:pRg st="5" end="5"/>
                                            </p:txEl>
                                          </p:spTgt>
                                        </p:tgtEl>
                                        <p:attrNameLst>
                                          <p:attrName>style.visibility</p:attrName>
                                        </p:attrNameLst>
                                      </p:cBhvr>
                                      <p:to>
                                        <p:strVal val="visible"/>
                                      </p:to>
                                    </p:set>
                                    <p:anim calcmode="lin" valueType="num">
                                      <p:cBhvr>
                                        <p:cTn id="49" dur="1000" fill="hold"/>
                                        <p:tgtEl>
                                          <p:spTgt spid="48131">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4813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48131">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48131">
                                            <p:txEl>
                                              <p:pRg st="6" end="6"/>
                                            </p:txEl>
                                          </p:spTgt>
                                        </p:tgtEl>
                                        <p:attrNameLst>
                                          <p:attrName>style.visibility</p:attrName>
                                        </p:attrNameLst>
                                      </p:cBhvr>
                                      <p:to>
                                        <p:strVal val="visible"/>
                                      </p:to>
                                    </p:set>
                                    <p:anim calcmode="lin" valueType="num">
                                      <p:cBhvr>
                                        <p:cTn id="56" dur="1000" fill="hold"/>
                                        <p:tgtEl>
                                          <p:spTgt spid="48131">
                                            <p:txEl>
                                              <p:pRg st="6" end="6"/>
                                            </p:txEl>
                                          </p:spTgt>
                                        </p:tgtEl>
                                        <p:attrNameLst>
                                          <p:attrName>ppt_w</p:attrName>
                                        </p:attrNameLst>
                                      </p:cBhvr>
                                      <p:tavLst>
                                        <p:tav tm="0">
                                          <p:val>
                                            <p:strVal val="#ppt_w+.3"/>
                                          </p:val>
                                        </p:tav>
                                        <p:tav tm="100000">
                                          <p:val>
                                            <p:strVal val="#ppt_w"/>
                                          </p:val>
                                        </p:tav>
                                      </p:tavLst>
                                    </p:anim>
                                    <p:anim calcmode="lin" valueType="num">
                                      <p:cBhvr>
                                        <p:cTn id="57" dur="1000" fill="hold"/>
                                        <p:tgtEl>
                                          <p:spTgt spid="48131">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48131">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48131">
                                            <p:txEl>
                                              <p:pRg st="7" end="7"/>
                                            </p:txEl>
                                          </p:spTgt>
                                        </p:tgtEl>
                                        <p:attrNameLst>
                                          <p:attrName>style.visibility</p:attrName>
                                        </p:attrNameLst>
                                      </p:cBhvr>
                                      <p:to>
                                        <p:strVal val="visible"/>
                                      </p:to>
                                    </p:set>
                                    <p:anim calcmode="lin" valueType="num">
                                      <p:cBhvr>
                                        <p:cTn id="63" dur="1000" fill="hold"/>
                                        <p:tgtEl>
                                          <p:spTgt spid="48131">
                                            <p:txEl>
                                              <p:pRg st="7" end="7"/>
                                            </p:txEl>
                                          </p:spTgt>
                                        </p:tgtEl>
                                        <p:attrNameLst>
                                          <p:attrName>ppt_w</p:attrName>
                                        </p:attrNameLst>
                                      </p:cBhvr>
                                      <p:tavLst>
                                        <p:tav tm="0">
                                          <p:val>
                                            <p:strVal val="#ppt_w+.3"/>
                                          </p:val>
                                        </p:tav>
                                        <p:tav tm="100000">
                                          <p:val>
                                            <p:strVal val="#ppt_w"/>
                                          </p:val>
                                        </p:tav>
                                      </p:tavLst>
                                    </p:anim>
                                    <p:anim calcmode="lin" valueType="num">
                                      <p:cBhvr>
                                        <p:cTn id="64" dur="1000" fill="hold"/>
                                        <p:tgtEl>
                                          <p:spTgt spid="48131">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481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977900" y="381000"/>
            <a:ext cx="6870700" cy="914400"/>
          </a:xfrm>
        </p:spPr>
        <p:txBody>
          <a:bodyPr/>
          <a:lstStyle/>
          <a:p>
            <a:pPr eaLnBrk="1" hangingPunct="1"/>
            <a:r>
              <a:rPr lang="en-US" altLang="en-US"/>
              <a:t>What is Title I?</a:t>
            </a:r>
          </a:p>
        </p:txBody>
      </p:sp>
      <p:sp>
        <p:nvSpPr>
          <p:cNvPr id="8196" name="Rectangle 3"/>
          <p:cNvSpPr>
            <a:spLocks noGrp="1" noChangeArrowheads="1"/>
          </p:cNvSpPr>
          <p:nvPr>
            <p:ph type="body" idx="1"/>
          </p:nvPr>
        </p:nvSpPr>
        <p:spPr>
          <a:xfrm>
            <a:off x="381000" y="1447800"/>
            <a:ext cx="7696200" cy="4800600"/>
          </a:xfrm>
        </p:spPr>
        <p:txBody>
          <a:bodyPr/>
          <a:lstStyle/>
          <a:p>
            <a:pPr algn="ctr" eaLnBrk="1" hangingPunct="1">
              <a:buFontTx/>
              <a:buNone/>
            </a:pPr>
            <a:r>
              <a:rPr lang="en-US" altLang="en-US" dirty="0"/>
              <a:t>	Title I is a K-12 program that provides additional academic support and learning opportunities for students at schools with high percentages of socioeconomically disadvantaged children</a:t>
            </a:r>
          </a:p>
          <a:p>
            <a:pPr algn="ctr" eaLnBrk="1" hangingPunct="1">
              <a:buFontTx/>
              <a:buNone/>
            </a:pPr>
            <a:r>
              <a:rPr lang="en-US" altLang="en-US" dirty="0"/>
              <a:t>The program is intended to help ensure that all students are achieving at the highest levels possible.</a:t>
            </a:r>
          </a:p>
        </p:txBody>
      </p:sp>
      <p:grpSp>
        <p:nvGrpSpPr>
          <p:cNvPr id="8197" name="Group 4"/>
          <p:cNvGrpSpPr>
            <a:grpSpLocks/>
          </p:cNvGrpSpPr>
          <p:nvPr/>
        </p:nvGrpSpPr>
        <p:grpSpPr bwMode="auto">
          <a:xfrm>
            <a:off x="-1828800" y="152400"/>
            <a:ext cx="9525000" cy="701675"/>
            <a:chOff x="-1828800" y="152400"/>
            <a:chExt cx="9525000" cy="700162"/>
          </a:xfrm>
        </p:grpSpPr>
        <p:sp>
          <p:nvSpPr>
            <p:cNvPr id="6" name="TextBox 5"/>
            <p:cNvSpPr txBox="1"/>
            <p:nvPr/>
          </p:nvSpPr>
          <p:spPr>
            <a:xfrm>
              <a:off x="6629400" y="152400"/>
              <a:ext cx="1066800" cy="261373"/>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8199" name="TextBox 6"/>
            <p:cNvSpPr txBox="1">
              <a:spLocks noChangeArrowheads="1"/>
            </p:cNvSpPr>
            <p:nvPr/>
          </p:nvSpPr>
          <p:spPr bwMode="auto">
            <a:xfrm>
              <a:off x="-1828800" y="590952"/>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219200" y="609600"/>
            <a:ext cx="6870700" cy="914400"/>
          </a:xfrm>
        </p:spPr>
        <p:txBody>
          <a:bodyPr/>
          <a:lstStyle/>
          <a:p>
            <a:pPr eaLnBrk="1" hangingPunct="1"/>
            <a:r>
              <a:rPr lang="en-US" altLang="en-US"/>
              <a:t>Goals of Title I</a:t>
            </a:r>
          </a:p>
        </p:txBody>
      </p:sp>
      <p:sp>
        <p:nvSpPr>
          <p:cNvPr id="9220" name="Rectangle 3"/>
          <p:cNvSpPr>
            <a:spLocks noGrp="1" noChangeArrowheads="1"/>
          </p:cNvSpPr>
          <p:nvPr>
            <p:ph type="body" sz="half" idx="1"/>
          </p:nvPr>
        </p:nvSpPr>
        <p:spPr>
          <a:xfrm>
            <a:off x="1157288" y="1676400"/>
            <a:ext cx="7224712" cy="3886200"/>
          </a:xfrm>
        </p:spPr>
        <p:txBody>
          <a:bodyPr/>
          <a:lstStyle/>
          <a:p>
            <a:pPr eaLnBrk="1" hangingPunct="1"/>
            <a:r>
              <a:rPr lang="en-US" altLang="en-US" sz="3200" dirty="0"/>
              <a:t>Increase academic achievement</a:t>
            </a:r>
          </a:p>
          <a:p>
            <a:pPr eaLnBrk="1" hangingPunct="1"/>
            <a:r>
              <a:rPr lang="en-US" altLang="en-US" sz="3200" dirty="0"/>
              <a:t>Provide direct instructional support to students.</a:t>
            </a:r>
          </a:p>
          <a:p>
            <a:pPr eaLnBrk="1" hangingPunct="1"/>
            <a:r>
              <a:rPr lang="en-US" altLang="en-US" sz="3200" dirty="0"/>
              <a:t>Provide professional development for teachers.</a:t>
            </a:r>
          </a:p>
          <a:p>
            <a:pPr eaLnBrk="1" hangingPunct="1"/>
            <a:r>
              <a:rPr lang="en-US" altLang="en-US" sz="3200" dirty="0"/>
              <a:t>Promote parent education and involvement.</a:t>
            </a:r>
          </a:p>
        </p:txBody>
      </p:sp>
      <p:grpSp>
        <p:nvGrpSpPr>
          <p:cNvPr id="9221" name="Group 4"/>
          <p:cNvGrpSpPr>
            <a:grpSpLocks/>
          </p:cNvGrpSpPr>
          <p:nvPr/>
        </p:nvGrpSpPr>
        <p:grpSpPr bwMode="auto">
          <a:xfrm>
            <a:off x="-1295400" y="152400"/>
            <a:ext cx="8991600" cy="523875"/>
            <a:chOff x="-1295400" y="152400"/>
            <a:chExt cx="8991600" cy="523220"/>
          </a:xfrm>
        </p:grpSpPr>
        <p:sp>
          <p:nvSpPr>
            <p:cNvPr id="6" name="TextBox 5"/>
            <p:cNvSpPr txBox="1"/>
            <p:nvPr/>
          </p:nvSpPr>
          <p:spPr>
            <a:xfrm>
              <a:off x="6629400" y="152400"/>
              <a:ext cx="1066800" cy="261610"/>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9223" name="TextBox 6"/>
            <p:cNvSpPr txBox="1">
              <a:spLocks noChangeArrowheads="1"/>
            </p:cNvSpPr>
            <p:nvPr/>
          </p:nvSpPr>
          <p:spPr bwMode="auto">
            <a:xfrm>
              <a:off x="-1295400" y="414010"/>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990600" y="457200"/>
            <a:ext cx="6870700" cy="685800"/>
          </a:xfrm>
        </p:spPr>
        <p:txBody>
          <a:bodyPr/>
          <a:lstStyle/>
          <a:p>
            <a:pPr eaLnBrk="1" hangingPunct="1"/>
            <a:r>
              <a:rPr lang="en-US" sz="4000" u="sng" dirty="0"/>
              <a:t>Parent Rights</a:t>
            </a:r>
          </a:p>
        </p:txBody>
      </p:sp>
      <p:sp>
        <p:nvSpPr>
          <p:cNvPr id="7172" name="Rectangle 3"/>
          <p:cNvSpPr>
            <a:spLocks noGrp="1" noChangeArrowheads="1"/>
          </p:cNvSpPr>
          <p:nvPr>
            <p:ph type="body" idx="1"/>
          </p:nvPr>
        </p:nvSpPr>
        <p:spPr>
          <a:xfrm>
            <a:off x="228600" y="1295400"/>
            <a:ext cx="8763000" cy="4724400"/>
          </a:xfrm>
        </p:spPr>
        <p:txBody>
          <a:bodyPr/>
          <a:lstStyle/>
          <a:p>
            <a:pPr eaLnBrk="1" hangingPunct="1">
              <a:lnSpc>
                <a:spcPct val="90000"/>
              </a:lnSpc>
            </a:pPr>
            <a:r>
              <a:rPr lang="en-US" sz="3000" dirty="0"/>
              <a:t>Ask for meetings and trainings.</a:t>
            </a:r>
          </a:p>
          <a:p>
            <a:pPr eaLnBrk="1" hangingPunct="1">
              <a:lnSpc>
                <a:spcPct val="90000"/>
              </a:lnSpc>
              <a:spcBef>
                <a:spcPct val="50000"/>
              </a:spcBef>
            </a:pPr>
            <a:r>
              <a:rPr lang="en-US" sz="3000" dirty="0"/>
              <a:t>Review the results of annual parent involvement effectiveness survey.</a:t>
            </a:r>
          </a:p>
          <a:p>
            <a:pPr eaLnBrk="1" hangingPunct="1">
              <a:lnSpc>
                <a:spcPct val="90000"/>
              </a:lnSpc>
              <a:spcBef>
                <a:spcPct val="50000"/>
              </a:spcBef>
            </a:pPr>
            <a:r>
              <a:rPr lang="en-US" sz="3000" dirty="0"/>
              <a:t>Review the school’s achievement data.</a:t>
            </a:r>
          </a:p>
          <a:p>
            <a:pPr eaLnBrk="1" hangingPunct="1">
              <a:lnSpc>
                <a:spcPct val="90000"/>
              </a:lnSpc>
              <a:spcBef>
                <a:spcPct val="50000"/>
              </a:spcBef>
            </a:pPr>
            <a:r>
              <a:rPr lang="en-US" sz="3000" dirty="0"/>
              <a:t>Review the parent involvement plan in the Single Plan for Student Achievement (SPSA).</a:t>
            </a:r>
          </a:p>
          <a:p>
            <a:pPr eaLnBrk="1" hangingPunct="1">
              <a:lnSpc>
                <a:spcPct val="90000"/>
              </a:lnSpc>
              <a:spcBef>
                <a:spcPct val="50000"/>
              </a:spcBef>
              <a:tabLst>
                <a:tab pos="1768475" algn="l"/>
              </a:tabLst>
            </a:pPr>
            <a:r>
              <a:rPr lang="en-US" sz="3000" dirty="0"/>
              <a:t>Review and modify the </a:t>
            </a:r>
            <a:r>
              <a:rPr lang="en-US" sz="3000" u="sng" dirty="0"/>
              <a:t>site</a:t>
            </a:r>
            <a:r>
              <a:rPr lang="en-US" sz="3000" dirty="0"/>
              <a:t> Title I Parent &amp; Family Engagement Policy and School Parent            	Compact.</a:t>
            </a:r>
          </a:p>
        </p:txBody>
      </p:sp>
    </p:spTree>
    <p:extLst>
      <p:ext uri="{BB962C8B-B14F-4D97-AF65-F5344CB8AC3E}">
        <p14:creationId xmlns:p14="http://schemas.microsoft.com/office/powerpoint/2010/main" val="316178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01700" y="533400"/>
            <a:ext cx="6870700" cy="914400"/>
          </a:xfrm>
        </p:spPr>
        <p:txBody>
          <a:bodyPr/>
          <a:lstStyle/>
          <a:p>
            <a:pPr eaLnBrk="1" hangingPunct="1"/>
            <a:r>
              <a:rPr lang="en-US" altLang="en-US"/>
              <a:t>Parent Involvement</a:t>
            </a:r>
          </a:p>
        </p:txBody>
      </p:sp>
      <p:sp>
        <p:nvSpPr>
          <p:cNvPr id="10244" name="Rectangle 3"/>
          <p:cNvSpPr>
            <a:spLocks noGrp="1" noChangeArrowheads="1"/>
          </p:cNvSpPr>
          <p:nvPr>
            <p:ph type="body" idx="1"/>
          </p:nvPr>
        </p:nvSpPr>
        <p:spPr>
          <a:xfrm>
            <a:off x="685800" y="1600200"/>
            <a:ext cx="7696200" cy="4419600"/>
          </a:xfrm>
        </p:spPr>
        <p:txBody>
          <a:bodyPr/>
          <a:lstStyle/>
          <a:p>
            <a:pPr eaLnBrk="1" hangingPunct="1">
              <a:buFontTx/>
              <a:buNone/>
            </a:pPr>
            <a:r>
              <a:rPr lang="en-US" altLang="en-US" dirty="0"/>
              <a:t>	The School Site Council (SSC) provides parents with an opportunity to be involved in the academic program of the school.  The SSC develops, monitors, and evaluates the Single Plan for Student Achievement (SPSA) to implement programs and services that support students.</a:t>
            </a:r>
          </a:p>
        </p:txBody>
      </p:sp>
      <p:grpSp>
        <p:nvGrpSpPr>
          <p:cNvPr id="10245" name="Group 4"/>
          <p:cNvGrpSpPr>
            <a:grpSpLocks/>
          </p:cNvGrpSpPr>
          <p:nvPr/>
        </p:nvGrpSpPr>
        <p:grpSpPr bwMode="auto">
          <a:xfrm>
            <a:off x="-533400" y="152400"/>
            <a:ext cx="8229600" cy="512763"/>
            <a:chOff x="-533400" y="152400"/>
            <a:chExt cx="8229600" cy="511328"/>
          </a:xfrm>
        </p:grpSpPr>
        <p:sp>
          <p:nvSpPr>
            <p:cNvPr id="6" name="TextBox 5"/>
            <p:cNvSpPr txBox="1"/>
            <p:nvPr/>
          </p:nvSpPr>
          <p:spPr>
            <a:xfrm>
              <a:off x="6629400" y="152400"/>
              <a:ext cx="1066800" cy="261205"/>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
          <p:nvSpPr>
            <p:cNvPr id="10247" name="TextBox 6"/>
            <p:cNvSpPr txBox="1">
              <a:spLocks noChangeArrowheads="1"/>
            </p:cNvSpPr>
            <p:nvPr/>
          </p:nvSpPr>
          <p:spPr bwMode="auto">
            <a:xfrm>
              <a:off x="-533400" y="402118"/>
              <a:ext cx="2209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spcBef>
                  <a:spcPct val="0"/>
                </a:spcBef>
                <a:buFontTx/>
                <a:buNone/>
              </a:pPr>
              <a:endParaRPr lang="en-US" altLang="en-US" sz="1100">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143000" y="838200"/>
            <a:ext cx="6870700" cy="1295400"/>
          </a:xfrm>
        </p:spPr>
        <p:txBody>
          <a:bodyPr/>
          <a:lstStyle/>
          <a:p>
            <a:pPr eaLnBrk="1" hangingPunct="1"/>
            <a:r>
              <a:rPr lang="en-US" altLang="en-US" dirty="0"/>
              <a:t>Parent Involvement</a:t>
            </a:r>
            <a:br>
              <a:rPr lang="en-US" altLang="en-US" dirty="0"/>
            </a:br>
            <a:r>
              <a:rPr lang="en-US" altLang="en-US" dirty="0"/>
              <a:t>at Our School</a:t>
            </a:r>
          </a:p>
        </p:txBody>
      </p:sp>
      <p:sp>
        <p:nvSpPr>
          <p:cNvPr id="11268" name="Rectangle 3"/>
          <p:cNvSpPr>
            <a:spLocks noGrp="1" noChangeArrowheads="1"/>
          </p:cNvSpPr>
          <p:nvPr>
            <p:ph type="body" idx="1"/>
          </p:nvPr>
        </p:nvSpPr>
        <p:spPr>
          <a:xfrm>
            <a:off x="609600" y="2133600"/>
            <a:ext cx="7696200" cy="3124200"/>
          </a:xfrm>
        </p:spPr>
        <p:txBody>
          <a:bodyPr/>
          <a:lstStyle/>
          <a:p>
            <a:pPr eaLnBrk="1" hangingPunct="1"/>
            <a:r>
              <a:rPr lang="en-US" altLang="en-US" i="1" dirty="0"/>
              <a:t>School Site Council</a:t>
            </a:r>
          </a:p>
          <a:p>
            <a:pPr eaLnBrk="1" hangingPunct="1"/>
            <a:r>
              <a:rPr lang="en-US" altLang="en-US" i="1" dirty="0"/>
              <a:t>School Governance Team</a:t>
            </a:r>
          </a:p>
          <a:p>
            <a:pPr eaLnBrk="1" hangingPunct="1"/>
            <a:r>
              <a:rPr lang="en-US" altLang="en-US" i="1" dirty="0"/>
              <a:t>PTO</a:t>
            </a:r>
          </a:p>
          <a:p>
            <a:pPr eaLnBrk="1" hangingPunct="1"/>
            <a:r>
              <a:rPr lang="en-US" altLang="en-US" i="1" dirty="0"/>
              <a:t>Classroom Volunteers	</a:t>
            </a:r>
          </a:p>
          <a:p>
            <a:pPr algn="ctr" eaLnBrk="1" hangingPunct="1">
              <a:buFontTx/>
              <a:buNone/>
            </a:pPr>
            <a:r>
              <a:rPr lang="en-US" i="1" dirty="0">
                <a:solidFill>
                  <a:srgbClr val="FF0000"/>
                </a:solidFill>
              </a:rPr>
              <a:t>Describe parent involvement</a:t>
            </a:r>
          </a:p>
          <a:p>
            <a:pPr algn="ctr" eaLnBrk="1" hangingPunct="1">
              <a:buFontTx/>
              <a:buNone/>
            </a:pPr>
            <a:r>
              <a:rPr lang="en-US" i="1" dirty="0">
                <a:solidFill>
                  <a:srgbClr val="FF0000"/>
                </a:solidFill>
              </a:rPr>
              <a:t>activities at your school.</a:t>
            </a:r>
          </a:p>
        </p:txBody>
      </p:sp>
      <p:sp>
        <p:nvSpPr>
          <p:cNvPr id="6" name="TextBox 5"/>
          <p:cNvSpPr txBox="1"/>
          <p:nvPr/>
        </p:nvSpPr>
        <p:spPr bwMode="auto">
          <a:xfrm>
            <a:off x="9448800" y="706438"/>
            <a:ext cx="1066800" cy="263525"/>
          </a:xfrm>
          <a:prstGeom prst="rect">
            <a:avLst/>
          </a:prstGeom>
          <a:ln w="12700">
            <a:noFill/>
          </a:ln>
        </p:spPr>
        <p:style>
          <a:lnRef idx="2">
            <a:schemeClr val="dk1"/>
          </a:lnRef>
          <a:fillRef idx="1">
            <a:schemeClr val="lt1"/>
          </a:fillRef>
          <a:effectRef idx="0">
            <a:schemeClr val="dk1"/>
          </a:effectRef>
          <a:fontRef idx="minor">
            <a:schemeClr val="dk1"/>
          </a:fontRef>
        </p:style>
        <p:txBody>
          <a:bodyPr>
            <a:spAutoFit/>
          </a:bodyPr>
          <a:lstStyle/>
          <a:p>
            <a:pPr algn="ctr">
              <a:defRPr/>
            </a:pPr>
            <a:endParaRPr lang="en-US" sz="11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90600" y="762000"/>
            <a:ext cx="6870700" cy="838200"/>
          </a:xfrm>
        </p:spPr>
        <p:txBody>
          <a:bodyPr/>
          <a:lstStyle/>
          <a:p>
            <a:pPr eaLnBrk="1" hangingPunct="1"/>
            <a:r>
              <a:rPr lang="en-US" u="sng" dirty="0"/>
              <a:t>School</a:t>
            </a:r>
            <a:r>
              <a:rPr lang="en-US" sz="4000" u="sng" dirty="0"/>
              <a:t> Achievement Data</a:t>
            </a:r>
          </a:p>
        </p:txBody>
      </p:sp>
      <p:sp>
        <p:nvSpPr>
          <p:cNvPr id="10244" name="Rectangle 3"/>
          <p:cNvSpPr>
            <a:spLocks noGrp="1" noChangeArrowheads="1"/>
          </p:cNvSpPr>
          <p:nvPr>
            <p:ph type="body" idx="1"/>
          </p:nvPr>
        </p:nvSpPr>
        <p:spPr>
          <a:xfrm>
            <a:off x="533400" y="2133600"/>
            <a:ext cx="7772400" cy="2895600"/>
          </a:xfrm>
        </p:spPr>
        <p:txBody>
          <a:bodyPr/>
          <a:lstStyle/>
          <a:p>
            <a:pPr eaLnBrk="1" hangingPunct="1"/>
            <a:r>
              <a:rPr lang="en-US" sz="3000" dirty="0"/>
              <a:t>Schools use data to align curriculum to state and district academic standards.</a:t>
            </a:r>
          </a:p>
          <a:p>
            <a:pPr eaLnBrk="1" hangingPunct="1">
              <a:spcBef>
                <a:spcPts val="2400"/>
              </a:spcBef>
            </a:pPr>
            <a:r>
              <a:rPr lang="en-US" sz="3000" dirty="0"/>
              <a:t>Schools adjust instructional practices based on the findings of the assessment data.</a:t>
            </a:r>
          </a:p>
        </p:txBody>
      </p:sp>
    </p:spTree>
    <p:extLst>
      <p:ext uri="{BB962C8B-B14F-4D97-AF65-F5344CB8AC3E}">
        <p14:creationId xmlns:p14="http://schemas.microsoft.com/office/powerpoint/2010/main" val="278404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09600" y="762000"/>
            <a:ext cx="7391400" cy="838200"/>
          </a:xfrm>
        </p:spPr>
        <p:txBody>
          <a:bodyPr/>
          <a:lstStyle/>
          <a:p>
            <a:pPr eaLnBrk="1" hangingPunct="1"/>
            <a:r>
              <a:rPr lang="en-US" sz="4000" dirty="0"/>
              <a:t>Our School </a:t>
            </a:r>
            <a:r>
              <a:rPr lang="en-US" sz="4000" u="sng" dirty="0"/>
              <a:t>Performance Data</a:t>
            </a:r>
          </a:p>
        </p:txBody>
      </p:sp>
      <p:sp>
        <p:nvSpPr>
          <p:cNvPr id="11268" name="Rectangle 3"/>
          <p:cNvSpPr>
            <a:spLocks noGrp="1" noChangeArrowheads="1"/>
          </p:cNvSpPr>
          <p:nvPr>
            <p:ph type="body" idx="1"/>
          </p:nvPr>
        </p:nvSpPr>
        <p:spPr>
          <a:xfrm>
            <a:off x="609600" y="1981200"/>
            <a:ext cx="8305800" cy="2971800"/>
          </a:xfrm>
        </p:spPr>
        <p:txBody>
          <a:bodyPr/>
          <a:lstStyle/>
          <a:p>
            <a:pPr marL="0" indent="0" eaLnBrk="1" hangingPunct="1">
              <a:lnSpc>
                <a:spcPct val="150000"/>
              </a:lnSpc>
              <a:spcBef>
                <a:spcPts val="0"/>
              </a:spcBef>
              <a:buFontTx/>
              <a:buNone/>
            </a:pPr>
            <a:r>
              <a:rPr lang="en-US" sz="3000" i="1" dirty="0">
                <a:solidFill>
                  <a:srgbClr val="FF0000"/>
                </a:solidFill>
              </a:rPr>
              <a:t>Provide parents with the most current data and explain how the data were used to develop the goals and strategies in the Single Plan for Student Achievement (SPSA).</a:t>
            </a:r>
          </a:p>
        </p:txBody>
      </p:sp>
    </p:spTree>
    <p:extLst>
      <p:ext uri="{BB962C8B-B14F-4D97-AF65-F5344CB8AC3E}">
        <p14:creationId xmlns:p14="http://schemas.microsoft.com/office/powerpoint/2010/main" val="904772800"/>
      </p:ext>
    </p:extLst>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10414</TotalTime>
  <Words>620</Words>
  <Application>Microsoft Macintosh PowerPoint</Application>
  <PresentationFormat>On-screen Show (4:3)</PresentationFormat>
  <Paragraphs>81</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Narrow</vt:lpstr>
      <vt:lpstr>Comic Sans MS</vt:lpstr>
      <vt:lpstr>Times New Roman</vt:lpstr>
      <vt:lpstr>Crayons</vt:lpstr>
      <vt:lpstr>Annual Title 1 Parent Meeting</vt:lpstr>
      <vt:lpstr>Agenda  </vt:lpstr>
      <vt:lpstr>What is Title I?</vt:lpstr>
      <vt:lpstr>Goals of Title I</vt:lpstr>
      <vt:lpstr>Parent Rights</vt:lpstr>
      <vt:lpstr>Parent Involvement</vt:lpstr>
      <vt:lpstr>Parent Involvement at Our School</vt:lpstr>
      <vt:lpstr>School Achievement Data</vt:lpstr>
      <vt:lpstr>Our School Performance Data</vt:lpstr>
      <vt:lpstr>Single Plan for Student Achievement or SPSA</vt:lpstr>
      <vt:lpstr>Single Plan for  Student Achievement</vt:lpstr>
      <vt:lpstr>The Site Title I Parent &amp; Family Engagement Policy and School Parent Compact </vt:lpstr>
      <vt:lpstr>Our Title I Parent &amp; Family Engagement Policy and School Parent Compact</vt:lpstr>
      <vt:lpstr>Title I Funds  [Federal Funds]</vt:lpstr>
      <vt:lpstr>Title I Funds continued  [Federal Funds]</vt:lpstr>
      <vt:lpstr>Title I Funds-Parent Involvement continued  [Federal Funds]</vt:lpstr>
      <vt:lpstr>Why Is This Important?</vt:lpstr>
      <vt:lpstr>Why Should You Care?</vt:lpstr>
      <vt:lpstr> Thank You!!</vt:lpstr>
    </vt:vector>
  </TitlesOfParts>
  <Company>FUSD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Title 1 Parent Meeting</dc:title>
  <dc:creator>FUSD</dc:creator>
  <cp:lastModifiedBy>Shaw Maria</cp:lastModifiedBy>
  <cp:revision>131</cp:revision>
  <cp:lastPrinted>2018-08-28T18:22:27Z</cp:lastPrinted>
  <dcterms:created xsi:type="dcterms:W3CDTF">2001-01-16T19:21:27Z</dcterms:created>
  <dcterms:modified xsi:type="dcterms:W3CDTF">2018-09-14T16:25:35Z</dcterms:modified>
</cp:coreProperties>
</file>